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33"/>
    <a:srgbClr val="FFFF66"/>
    <a:srgbClr val="FF0066"/>
    <a:srgbClr val="FFD966"/>
    <a:srgbClr val="00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1328" autoAdjust="0"/>
  </p:normalViewPr>
  <p:slideViewPr>
    <p:cSldViewPr snapToGrid="0">
      <p:cViewPr>
        <p:scale>
          <a:sx n="75" d="100"/>
          <a:sy n="75" d="100"/>
        </p:scale>
        <p:origin x="1644" y="-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9FAC5271-7B5D-471F-935E-96F284C8D682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0398E14-73B8-4603-9DC4-571A9B3CD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0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98E14-73B8-4603-9DC4-571A9B3CDC1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03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95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3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68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74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95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0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4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89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71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35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00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382">
              <a:srgbClr val="C2D2EB"/>
            </a:gs>
            <a:gs pos="33969">
              <a:srgbClr val="D4DFF1"/>
            </a:gs>
            <a:gs pos="22940">
              <a:srgbClr val="DFE7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CAD7-E8D6-4C4F-BD55-57754E54E89E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78A5-CA14-437E-960A-86E871420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88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D204FAFE-139B-F7C9-61CA-F72D4BB378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8650" y="1816092"/>
            <a:ext cx="1860046" cy="156485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E08E4C8-8502-5E6F-BAB7-C37BAB68C6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3181" y="2148250"/>
            <a:ext cx="1688013" cy="124383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027890-6676-4CFE-96D4-65DBC051ABF3}"/>
              </a:ext>
            </a:extLst>
          </p:cNvPr>
          <p:cNvSpPr txBox="1"/>
          <p:nvPr/>
        </p:nvSpPr>
        <p:spPr>
          <a:xfrm>
            <a:off x="889583" y="119271"/>
            <a:ext cx="5200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令和５年度　大分県外国人労働者等就業環境等整備促進補助金</a:t>
            </a:r>
          </a:p>
          <a:p>
            <a:endParaRPr kumimoji="1"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8B8A1AC-03E7-50AF-9BDE-03497F684F42}"/>
              </a:ext>
            </a:extLst>
          </p:cNvPr>
          <p:cNvSpPr txBox="1"/>
          <p:nvPr/>
        </p:nvSpPr>
        <p:spPr>
          <a:xfrm>
            <a:off x="0" y="9307974"/>
            <a:ext cx="6923786" cy="426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b="1" dirty="0">
                <a:latin typeface="+mn-ea"/>
              </a:rPr>
              <a:t>申請書類及び添付書類を裏面住所へ郵送により提出（裏面参照）</a:t>
            </a:r>
            <a:endParaRPr kumimoji="1" lang="en-US" altLang="ja-JP" sz="1600" b="1" dirty="0">
              <a:latin typeface="+mn-ea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1D13F2D7-E3EF-1007-B357-9DE7A0670E09}"/>
              </a:ext>
            </a:extLst>
          </p:cNvPr>
          <p:cNvSpPr/>
          <p:nvPr/>
        </p:nvSpPr>
        <p:spPr>
          <a:xfrm>
            <a:off x="79304" y="1882040"/>
            <a:ext cx="3386334" cy="14639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</a:t>
            </a:r>
          </a:p>
          <a:p>
            <a:pPr algn="ctr"/>
            <a:r>
              <a:rPr kumimoji="1"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１００万円補助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賃上げ達成した場合</a:t>
            </a:r>
            <a:r>
              <a:rPr kumimoji="1" lang="en-US" altLang="ja-JP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1C9E51-4C92-4EF1-A916-DF58954A1561}"/>
              </a:ext>
            </a:extLst>
          </p:cNvPr>
          <p:cNvSpPr txBox="1"/>
          <p:nvPr/>
        </p:nvSpPr>
        <p:spPr>
          <a:xfrm>
            <a:off x="114705" y="5240680"/>
            <a:ext cx="6628590" cy="322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8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補助対象者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B40D2E-D4EC-8B04-BDC9-F3D035A348AA}"/>
              </a:ext>
            </a:extLst>
          </p:cNvPr>
          <p:cNvSpPr txBox="1"/>
          <p:nvPr/>
        </p:nvSpPr>
        <p:spPr>
          <a:xfrm>
            <a:off x="27988" y="450992"/>
            <a:ext cx="6923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県内で活躍する外国人労働者等の</a:t>
            </a:r>
          </a:p>
          <a:p>
            <a:pPr algn="ctr"/>
            <a:r>
              <a:rPr kumimoji="1"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就労環境改善やコミュニケーションの</a:t>
            </a:r>
          </a:p>
          <a:p>
            <a:pPr algn="ctr"/>
            <a:r>
              <a:rPr kumimoji="1" lang="ja-JP" altLang="en-US" sz="2800" b="1" dirty="0">
                <a:solidFill>
                  <a:schemeClr val="accent5">
                    <a:lumMod val="50000"/>
                  </a:schemeClr>
                </a:solidFill>
              </a:rPr>
              <a:t>促進等を支援します！　</a:t>
            </a:r>
            <a:r>
              <a:rPr kumimoji="1" lang="en-US" altLang="ja-JP" sz="2800" b="1" u="sng" dirty="0">
                <a:solidFill>
                  <a:srgbClr val="FF0000"/>
                </a:solidFill>
              </a:rPr>
              <a:t>※</a:t>
            </a:r>
            <a:r>
              <a:rPr kumimoji="1" lang="ja-JP" altLang="en-US" sz="2800" b="1" u="sng" dirty="0">
                <a:solidFill>
                  <a:srgbClr val="FF0000"/>
                </a:solidFill>
              </a:rPr>
              <a:t>二次募集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236E5EA-BB31-236F-E4D4-9DD337BAB3C0}"/>
              </a:ext>
            </a:extLst>
          </p:cNvPr>
          <p:cNvSpPr txBox="1"/>
          <p:nvPr/>
        </p:nvSpPr>
        <p:spPr>
          <a:xfrm>
            <a:off x="251222" y="3391247"/>
            <a:ext cx="6477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kern="0" dirty="0">
                <a:solidFill>
                  <a:schemeClr val="accent5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この事業は、</a:t>
            </a:r>
            <a:r>
              <a:rPr lang="ja-JP" altLang="ja-JP" sz="1400" kern="0" dirty="0">
                <a:solidFill>
                  <a:schemeClr val="accent5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県内</a:t>
            </a:r>
            <a:r>
              <a:rPr lang="ja-JP" altLang="en-US" sz="1400" kern="0" dirty="0">
                <a:solidFill>
                  <a:schemeClr val="accent5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の事業者が行う</a:t>
            </a:r>
            <a:r>
              <a:rPr lang="ja-JP" altLang="ja-JP" sz="1400" kern="0" dirty="0">
                <a:solidFill>
                  <a:schemeClr val="accent5">
                    <a:lumMod val="50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外国人労働者等の就労環境</a:t>
            </a:r>
            <a:r>
              <a:rPr lang="ja-JP" altLang="en-US" sz="1400" kern="0" dirty="0">
                <a:solidFill>
                  <a:schemeClr val="accent5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等の改善や、コミュニケーション促進などの取組みに対し、その経費の一部を助成することにより、大分県が外国人労働者に選ばれる地域となり、県内の事業者の生産性の維持・向上を図ることを目的としています。</a:t>
            </a:r>
            <a:endParaRPr lang="ja-JP" altLang="en-US" sz="1400" dirty="0">
              <a:solidFill>
                <a:schemeClr val="accent5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9D9C1ED-567F-179D-EB19-DEF899B6CA07}"/>
              </a:ext>
            </a:extLst>
          </p:cNvPr>
          <p:cNvSpPr txBox="1"/>
          <p:nvPr/>
        </p:nvSpPr>
        <p:spPr>
          <a:xfrm>
            <a:off x="114705" y="4390569"/>
            <a:ext cx="6628590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募集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期間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64CEE26-6AC2-E102-BB7F-BAB2C3B87FBE}"/>
              </a:ext>
            </a:extLst>
          </p:cNvPr>
          <p:cNvSpPr txBox="1"/>
          <p:nvPr/>
        </p:nvSpPr>
        <p:spPr>
          <a:xfrm>
            <a:off x="1" y="4800194"/>
            <a:ext cx="69237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令和５年９月２５日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月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～令和５年１０月２０日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金</a:t>
            </a:r>
            <a:r>
              <a:rPr kumimoji="1" lang="en-US" altLang="ja-JP" b="1" dirty="0"/>
              <a:t>)</a:t>
            </a:r>
            <a:r>
              <a:rPr kumimoji="1" lang="ja-JP" altLang="en-US" b="1" dirty="0"/>
              <a:t>１７時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必着</a:t>
            </a:r>
            <a:r>
              <a:rPr kumimoji="1" lang="en-US" altLang="ja-JP" b="1" dirty="0"/>
              <a:t>)</a:t>
            </a:r>
            <a:endParaRPr kumimoji="1" lang="ja-JP" altLang="en-US" b="1" dirty="0"/>
          </a:p>
          <a:p>
            <a:endParaRPr kumimoji="1" lang="ja-JP" altLang="en-US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A273BA1-B7AB-393A-DAD1-C86BC3FD2BD9}"/>
              </a:ext>
            </a:extLst>
          </p:cNvPr>
          <p:cNvSpPr txBox="1"/>
          <p:nvPr/>
        </p:nvSpPr>
        <p:spPr>
          <a:xfrm>
            <a:off x="135205" y="5545756"/>
            <a:ext cx="6750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①外国人労働者等を雇用する県内中小企業等　　　　　　　　</a:t>
            </a:r>
          </a:p>
          <a:p>
            <a:r>
              <a:rPr kumimoji="1" lang="ja-JP" altLang="en-US" sz="1600" b="1" dirty="0"/>
              <a:t>②県内に主たる事務所を有し、県内の事業所が受け入れている外国人</a:t>
            </a:r>
          </a:p>
          <a:p>
            <a:r>
              <a:rPr kumimoji="1" lang="ja-JP" altLang="en-US" sz="1600" b="1" dirty="0"/>
              <a:t>　技能実習生の監理事業を当該事務所において行う監理団体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4743991-E7E7-D1C0-B264-03F7B3E45ECF}"/>
              </a:ext>
            </a:extLst>
          </p:cNvPr>
          <p:cNvSpPr txBox="1"/>
          <p:nvPr/>
        </p:nvSpPr>
        <p:spPr>
          <a:xfrm>
            <a:off x="114705" y="6398237"/>
            <a:ext cx="6620164" cy="32592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8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補助上限・補助率・補助対象経費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D417BC7-0BDE-D348-84C7-C132468DB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61116"/>
              </p:ext>
            </p:extLst>
          </p:nvPr>
        </p:nvGraphicFramePr>
        <p:xfrm>
          <a:off x="191747" y="7091117"/>
          <a:ext cx="6413905" cy="784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012">
                  <a:extLst>
                    <a:ext uri="{9D8B030D-6E8A-4147-A177-3AD203B41FA5}">
                      <a16:colId xmlns:a16="http://schemas.microsoft.com/office/drawing/2014/main" val="3034562582"/>
                    </a:ext>
                  </a:extLst>
                </a:gridCol>
                <a:gridCol w="1232224">
                  <a:extLst>
                    <a:ext uri="{9D8B030D-6E8A-4147-A177-3AD203B41FA5}">
                      <a16:colId xmlns:a16="http://schemas.microsoft.com/office/drawing/2014/main" val="57872073"/>
                    </a:ext>
                  </a:extLst>
                </a:gridCol>
                <a:gridCol w="1090690">
                  <a:extLst>
                    <a:ext uri="{9D8B030D-6E8A-4147-A177-3AD203B41FA5}">
                      <a16:colId xmlns:a16="http://schemas.microsoft.com/office/drawing/2014/main" val="1824601590"/>
                    </a:ext>
                  </a:extLst>
                </a:gridCol>
                <a:gridCol w="2799979">
                  <a:extLst>
                    <a:ext uri="{9D8B030D-6E8A-4147-A177-3AD203B41FA5}">
                      <a16:colId xmlns:a16="http://schemas.microsoft.com/office/drawing/2014/main" val="3458349926"/>
                    </a:ext>
                  </a:extLst>
                </a:gridCol>
              </a:tblGrid>
              <a:tr h="2615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コース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補助上限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補助率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+mn-ea"/>
                          <a:ea typeface="+mn-ea"/>
                        </a:rPr>
                        <a:t>対象経費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2255672"/>
                  </a:ext>
                </a:extLst>
              </a:tr>
              <a:tr h="2615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通常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万円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１／２以内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就労・居住環境整備及びコミュニケーション促進等のための経費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6659572"/>
                  </a:ext>
                </a:extLst>
              </a:tr>
              <a:tr h="2615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賃金引上げ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万円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412111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85BDC3-D44D-2CEB-8839-589735355391}"/>
              </a:ext>
            </a:extLst>
          </p:cNvPr>
          <p:cNvSpPr txBox="1"/>
          <p:nvPr/>
        </p:nvSpPr>
        <p:spPr>
          <a:xfrm>
            <a:off x="163554" y="675922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①県内中小企業等</a:t>
            </a:r>
            <a:endParaRPr kumimoji="1" lang="ja-JP" alt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28B056-4B92-1AAA-2FCD-220785B98849}"/>
              </a:ext>
            </a:extLst>
          </p:cNvPr>
          <p:cNvSpPr txBox="1"/>
          <p:nvPr/>
        </p:nvSpPr>
        <p:spPr>
          <a:xfrm>
            <a:off x="163554" y="791085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②監理団体</a:t>
            </a: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2A464AA3-DDC1-BD8B-76B8-C90D8BC0D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77956"/>
              </p:ext>
            </p:extLst>
          </p:nvPr>
        </p:nvGraphicFramePr>
        <p:xfrm>
          <a:off x="217834" y="8241048"/>
          <a:ext cx="6413905" cy="56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520">
                  <a:extLst>
                    <a:ext uri="{9D8B030D-6E8A-4147-A177-3AD203B41FA5}">
                      <a16:colId xmlns:a16="http://schemas.microsoft.com/office/drawing/2014/main" val="1926309568"/>
                    </a:ext>
                  </a:extLst>
                </a:gridCol>
                <a:gridCol w="1342911">
                  <a:extLst>
                    <a:ext uri="{9D8B030D-6E8A-4147-A177-3AD203B41FA5}">
                      <a16:colId xmlns:a16="http://schemas.microsoft.com/office/drawing/2014/main" val="3679749181"/>
                    </a:ext>
                  </a:extLst>
                </a:gridCol>
                <a:gridCol w="3447474">
                  <a:extLst>
                    <a:ext uri="{9D8B030D-6E8A-4147-A177-3AD203B41FA5}">
                      <a16:colId xmlns:a16="http://schemas.microsoft.com/office/drawing/2014/main" val="24932319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補助上限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+mn-ea"/>
                          <a:ea typeface="+mn-ea"/>
                        </a:rPr>
                        <a:t>補助率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対象経費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633949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万円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１／２以内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コミュニケーション促進等のための経費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5587973"/>
                  </a:ext>
                </a:extLst>
              </a:tr>
            </a:tbl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7D7AB0-D94E-908A-86E9-46C5C4859C3F}"/>
              </a:ext>
            </a:extLst>
          </p:cNvPr>
          <p:cNvSpPr txBox="1"/>
          <p:nvPr/>
        </p:nvSpPr>
        <p:spPr>
          <a:xfrm>
            <a:off x="88618" y="8970434"/>
            <a:ext cx="6620164" cy="32592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8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応募方法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452AE-3B35-98D0-7FD3-C369FBF16B06}"/>
              </a:ext>
            </a:extLst>
          </p:cNvPr>
          <p:cNvSpPr txBox="1"/>
          <p:nvPr/>
        </p:nvSpPr>
        <p:spPr>
          <a:xfrm>
            <a:off x="2113501" y="4067060"/>
            <a:ext cx="481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u="sng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b="1" u="sng" dirty="0">
                <a:solidFill>
                  <a:srgbClr val="FF0000"/>
                </a:solidFill>
              </a:rPr>
              <a:t>申請は事前相談必須。事前相談がない場合は受付できません。</a:t>
            </a:r>
            <a:endParaRPr kumimoji="1" lang="ja-JP" alt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46408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54510F-6DAE-422B-B0D6-CF4919F5274D}"/>
              </a:ext>
            </a:extLst>
          </p:cNvPr>
          <p:cNvSpPr txBox="1"/>
          <p:nvPr/>
        </p:nvSpPr>
        <p:spPr>
          <a:xfrm>
            <a:off x="504564" y="228389"/>
            <a:ext cx="580983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事業の活用例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340AE0D5-075E-4E27-AA1E-990C30AA2BC8}"/>
              </a:ext>
            </a:extLst>
          </p:cNvPr>
          <p:cNvSpPr/>
          <p:nvPr/>
        </p:nvSpPr>
        <p:spPr>
          <a:xfrm>
            <a:off x="433469" y="7526321"/>
            <a:ext cx="6051433" cy="2217859"/>
          </a:xfrm>
          <a:prstGeom prst="roundRect">
            <a:avLst>
              <a:gd name="adj" fmla="val 7722"/>
            </a:avLst>
          </a:prstGeom>
          <a:solidFill>
            <a:schemeClr val="bg1">
              <a:alpha val="54902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95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808EA95-B1A1-4A35-A22B-BE01CA669547}"/>
              </a:ext>
            </a:extLst>
          </p:cNvPr>
          <p:cNvSpPr/>
          <p:nvPr/>
        </p:nvSpPr>
        <p:spPr>
          <a:xfrm>
            <a:off x="504564" y="7217095"/>
            <a:ext cx="5910987" cy="309226"/>
          </a:xfrm>
          <a:prstGeom prst="roundRect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518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申請先・お問合せ先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40E764-8E53-4A0F-929C-904312BAA83C}"/>
              </a:ext>
            </a:extLst>
          </p:cNvPr>
          <p:cNvSpPr txBox="1"/>
          <p:nvPr/>
        </p:nvSpPr>
        <p:spPr>
          <a:xfrm>
            <a:off x="598018" y="7564632"/>
            <a:ext cx="6276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〒８７０－００２６</a:t>
            </a:r>
            <a:endParaRPr kumimoji="1"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大分市金池町３丁目１番６４号　大分県中小企業会館４階</a:t>
            </a:r>
            <a:endParaRPr kumimoji="1"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大分県中小企業団体中央会</a:t>
            </a:r>
          </a:p>
          <a:p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外国人労働者等就業環境等整備補助金申請窓口</a:t>
            </a:r>
            <a:endParaRPr kumimoji="1"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ＴＥＬ：０９７－５３６－６３３１</a:t>
            </a:r>
            <a:endParaRPr kumimoji="1"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＊９～１７時　＊土日祝・年末年始を除く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EA7FB24-6206-8B5C-7682-EAE5729BD012}"/>
              </a:ext>
            </a:extLst>
          </p:cNvPr>
          <p:cNvSpPr/>
          <p:nvPr/>
        </p:nvSpPr>
        <p:spPr>
          <a:xfrm>
            <a:off x="547488" y="830895"/>
            <a:ext cx="2910868" cy="5010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就労・居住環境整備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D37FDFD-A62C-9678-673A-D2399EC07D11}"/>
              </a:ext>
            </a:extLst>
          </p:cNvPr>
          <p:cNvSpPr/>
          <p:nvPr/>
        </p:nvSpPr>
        <p:spPr>
          <a:xfrm>
            <a:off x="3448477" y="830894"/>
            <a:ext cx="2910869" cy="5091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コミュニケーション促進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8EED601-DFA2-203C-0F90-A7765FA48DFB}"/>
              </a:ext>
            </a:extLst>
          </p:cNvPr>
          <p:cNvSpPr/>
          <p:nvPr/>
        </p:nvSpPr>
        <p:spPr>
          <a:xfrm>
            <a:off x="547487" y="1340627"/>
            <a:ext cx="2910869" cy="57073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64A09E-4B2F-25E6-E6EE-45FE54DD1957}"/>
              </a:ext>
            </a:extLst>
          </p:cNvPr>
          <p:cNvSpPr/>
          <p:nvPr/>
        </p:nvSpPr>
        <p:spPr>
          <a:xfrm>
            <a:off x="3450176" y="1330235"/>
            <a:ext cx="2919050" cy="571771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16C553-3D31-0F8C-EBE1-00836B318A99}"/>
              </a:ext>
            </a:extLst>
          </p:cNvPr>
          <p:cNvSpPr txBox="1"/>
          <p:nvPr/>
        </p:nvSpPr>
        <p:spPr>
          <a:xfrm>
            <a:off x="667791" y="1379401"/>
            <a:ext cx="25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・外国人労働者のための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就労環境・居住環境整備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89EF5F2-B02B-64D9-F356-9EEE46582A36}"/>
              </a:ext>
            </a:extLst>
          </p:cNvPr>
          <p:cNvSpPr txBox="1"/>
          <p:nvPr/>
        </p:nvSpPr>
        <p:spPr>
          <a:xfrm>
            <a:off x="3578660" y="1379401"/>
            <a:ext cx="250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・外国人労働者との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コミュニケーションの促進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51F868D-5687-E420-5A39-0442C93DBF7C}"/>
              </a:ext>
            </a:extLst>
          </p:cNvPr>
          <p:cNvSpPr/>
          <p:nvPr/>
        </p:nvSpPr>
        <p:spPr>
          <a:xfrm>
            <a:off x="615809" y="2020471"/>
            <a:ext cx="2741920" cy="36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食堂・寮等の改修</a:t>
            </a:r>
          </a:p>
        </p:txBody>
      </p:sp>
      <p:pic>
        <p:nvPicPr>
          <p:cNvPr id="1028" name="Picture 4" descr="取扱説明書のイラスト">
            <a:extLst>
              <a:ext uri="{FF2B5EF4-FFF2-40B4-BE49-F238E27FC236}">
                <a16:creationId xmlns:a16="http://schemas.microsoft.com/office/drawing/2014/main" id="{F85BE05E-59AA-1328-351F-EFE6692A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1" y="4629066"/>
            <a:ext cx="2728931" cy="2156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78443B3-7F90-D044-8A77-9E2CA99C8018}"/>
              </a:ext>
            </a:extLst>
          </p:cNvPr>
          <p:cNvSpPr/>
          <p:nvPr/>
        </p:nvSpPr>
        <p:spPr>
          <a:xfrm>
            <a:off x="615809" y="4258762"/>
            <a:ext cx="2741920" cy="36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研修資料・マニュアル作成</a:t>
            </a:r>
          </a:p>
        </p:txBody>
      </p:sp>
      <p:pic>
        <p:nvPicPr>
          <p:cNvPr id="1024" name="図 1023">
            <a:extLst>
              <a:ext uri="{FF2B5EF4-FFF2-40B4-BE49-F238E27FC236}">
                <a16:creationId xmlns:a16="http://schemas.microsoft.com/office/drawing/2014/main" id="{8EEAF117-0CD3-1E90-C4F6-0DEECF4B1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08" b="12038"/>
          <a:stretch/>
        </p:blipFill>
        <p:spPr>
          <a:xfrm>
            <a:off x="3549145" y="2393712"/>
            <a:ext cx="2761368" cy="1780525"/>
          </a:xfrm>
          <a:prstGeom prst="rect">
            <a:avLst/>
          </a:prstGeom>
        </p:spPr>
      </p:pic>
      <p:sp>
        <p:nvSpPr>
          <p:cNvPr id="1025" name="正方形/長方形 1024">
            <a:extLst>
              <a:ext uri="{FF2B5EF4-FFF2-40B4-BE49-F238E27FC236}">
                <a16:creationId xmlns:a16="http://schemas.microsoft.com/office/drawing/2014/main" id="{000CEFBA-4703-7D26-4ED3-EAACCBA7C6BE}"/>
              </a:ext>
            </a:extLst>
          </p:cNvPr>
          <p:cNvSpPr/>
          <p:nvPr/>
        </p:nvSpPr>
        <p:spPr>
          <a:xfrm>
            <a:off x="3544619" y="2378823"/>
            <a:ext cx="2780626" cy="17832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正方形/長方形 1028">
            <a:extLst>
              <a:ext uri="{FF2B5EF4-FFF2-40B4-BE49-F238E27FC236}">
                <a16:creationId xmlns:a16="http://schemas.microsoft.com/office/drawing/2014/main" id="{42DE20D6-8BEB-FE2F-8E66-BCC671A2F022}"/>
              </a:ext>
            </a:extLst>
          </p:cNvPr>
          <p:cNvSpPr/>
          <p:nvPr/>
        </p:nvSpPr>
        <p:spPr>
          <a:xfrm>
            <a:off x="3544619" y="2015966"/>
            <a:ext cx="2780626" cy="36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翻訳機器の購入</a:t>
            </a:r>
          </a:p>
        </p:txBody>
      </p:sp>
      <p:pic>
        <p:nvPicPr>
          <p:cNvPr id="1031" name="図 1030">
            <a:extLst>
              <a:ext uri="{FF2B5EF4-FFF2-40B4-BE49-F238E27FC236}">
                <a16:creationId xmlns:a16="http://schemas.microsoft.com/office/drawing/2014/main" id="{16C055E7-4154-9878-2036-8AFA54B3D4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3" t="-865" r="12617" b="865"/>
          <a:stretch/>
        </p:blipFill>
        <p:spPr>
          <a:xfrm>
            <a:off x="3554690" y="4626830"/>
            <a:ext cx="2770555" cy="2142128"/>
          </a:xfrm>
          <a:prstGeom prst="rect">
            <a:avLst/>
          </a:prstGeom>
        </p:spPr>
      </p:pic>
      <p:sp>
        <p:nvSpPr>
          <p:cNvPr id="1032" name="正方形/長方形 1031">
            <a:extLst>
              <a:ext uri="{FF2B5EF4-FFF2-40B4-BE49-F238E27FC236}">
                <a16:creationId xmlns:a16="http://schemas.microsoft.com/office/drawing/2014/main" id="{3581A299-E72F-CF62-ABA1-F7B598FB118E}"/>
              </a:ext>
            </a:extLst>
          </p:cNvPr>
          <p:cNvSpPr/>
          <p:nvPr/>
        </p:nvSpPr>
        <p:spPr>
          <a:xfrm>
            <a:off x="3544619" y="4641047"/>
            <a:ext cx="2780626" cy="21421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正方形/長方形 1033">
            <a:extLst>
              <a:ext uri="{FF2B5EF4-FFF2-40B4-BE49-F238E27FC236}">
                <a16:creationId xmlns:a16="http://schemas.microsoft.com/office/drawing/2014/main" id="{8F702E78-197A-1479-4746-CF96E57A47E1}"/>
              </a:ext>
            </a:extLst>
          </p:cNvPr>
          <p:cNvSpPr/>
          <p:nvPr/>
        </p:nvSpPr>
        <p:spPr>
          <a:xfrm>
            <a:off x="3544619" y="4263973"/>
            <a:ext cx="2780626" cy="36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日本語等の研修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AE92E4-9067-0201-B5B1-DCBB6A83B4E4}"/>
              </a:ext>
            </a:extLst>
          </p:cNvPr>
          <p:cNvSpPr txBox="1"/>
          <p:nvPr/>
        </p:nvSpPr>
        <p:spPr>
          <a:xfrm>
            <a:off x="336209" y="9064613"/>
            <a:ext cx="6484902" cy="73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申請様式等はこちらから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</a:t>
            </a:r>
            <a:r>
              <a:rPr kumimoji="1"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https://otit-oita.com/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6B03E4-8771-ADE6-491B-A161E247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38" y="8727103"/>
            <a:ext cx="999508" cy="9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19628" y="2379679"/>
            <a:ext cx="2738101" cy="17784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6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88" y="3098493"/>
            <a:ext cx="1332000" cy="11122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1" y="2483926"/>
            <a:ext cx="1332000" cy="12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9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>
            <a:alpha val="54902"/>
          </a:srgbClr>
        </a:solidFill>
        <a:ln>
          <a:solidFill>
            <a:schemeClr val="tx1"/>
          </a:solidFill>
        </a:ln>
      </a:spPr>
      <a:bodyPr rtlCol="0" anchor="ctr"/>
      <a:lstStyle>
        <a:defPPr algn="l">
          <a:defRPr kumimoji="1" sz="1600" b="1" dirty="0" smtClean="0">
            <a:solidFill>
              <a:schemeClr val="tx1"/>
            </a:solidFill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386</Words>
  <Application>Microsoft Office PowerPoint</Application>
  <PresentationFormat>A4 210 x 297 mm</PresentationFormat>
  <Paragraphs>55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ＭＳ Ｐゴシック</vt:lpstr>
      <vt:lpstr>ＭＳ 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chuo20</cp:lastModifiedBy>
  <cp:revision>11</cp:revision>
  <cp:lastPrinted>2023-08-22T23:46:56Z</cp:lastPrinted>
  <dcterms:created xsi:type="dcterms:W3CDTF">2022-03-18T01:00:35Z</dcterms:created>
  <dcterms:modified xsi:type="dcterms:W3CDTF">2023-09-15T08:11:26Z</dcterms:modified>
</cp:coreProperties>
</file>