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1" r:id="rId2"/>
    <p:sldId id="260" r:id="rId3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4112"/>
    <a:srgbClr val="59C4F1"/>
    <a:srgbClr val="00A0E8"/>
    <a:srgbClr val="DEEBF7"/>
    <a:srgbClr val="FFF9B0"/>
    <a:srgbClr val="FFF000"/>
    <a:srgbClr val="EF8200"/>
    <a:srgbClr val="E94708"/>
    <a:srgbClr val="906E30"/>
    <a:srgbClr val="825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660"/>
  </p:normalViewPr>
  <p:slideViewPr>
    <p:cSldViewPr snapToGrid="0">
      <p:cViewPr>
        <p:scale>
          <a:sx n="100" d="100"/>
          <a:sy n="100" d="100"/>
        </p:scale>
        <p:origin x="1074" y="-180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71" tIns="45385" rIns="90771" bIns="453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71" tIns="45385" rIns="90771" bIns="453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1" tIns="45385" rIns="90771" bIns="453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0771" tIns="45385" rIns="90771" bIns="4538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7"/>
            <a:ext cx="2918830" cy="495028"/>
          </a:xfrm>
          <a:prstGeom prst="rect">
            <a:avLst/>
          </a:prstGeom>
        </p:spPr>
        <p:txBody>
          <a:bodyPr vert="horz" lIns="90771" tIns="45385" rIns="90771" bIns="453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7"/>
            <a:ext cx="2918830" cy="495028"/>
          </a:xfrm>
          <a:prstGeom prst="rect">
            <a:avLst/>
          </a:prstGeom>
        </p:spPr>
        <p:txBody>
          <a:bodyPr vert="horz" lIns="90771" tIns="45385" rIns="90771" bIns="453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irata@chuokai-oita.or.jp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irata@chuokai-oita.or.j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" name="Rectangle 5">
            <a:extLst>
              <a:ext uri="{FF2B5EF4-FFF2-40B4-BE49-F238E27FC236}">
                <a16:creationId xmlns:a16="http://schemas.microsoft.com/office/drawing/2014/main" id="{5761C7C6-239F-4841-888A-94BC0C89A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53" y="3176"/>
            <a:ext cx="7780338" cy="172270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2800"/>
          </a:p>
        </p:txBody>
      </p:sp>
      <p:sp>
        <p:nvSpPr>
          <p:cNvPr id="1048" name="Rectangle 682">
            <a:extLst>
              <a:ext uri="{FF2B5EF4-FFF2-40B4-BE49-F238E27FC236}">
                <a16:creationId xmlns:a16="http://schemas.microsoft.com/office/drawing/2014/main" id="{006A7712-41C5-46FB-893E-42B2C308A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399" y="89936"/>
            <a:ext cx="7780338" cy="504825"/>
          </a:xfrm>
          <a:prstGeom prst="rect">
            <a:avLst/>
          </a:prstGeom>
          <a:solidFill>
            <a:srgbClr val="D8411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2" y="6031217"/>
            <a:ext cx="1874044" cy="34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3210" y="76462"/>
            <a:ext cx="7057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令和</a:t>
            </a:r>
            <a:r>
              <a:rPr lang="ja-JP" altLang="en-US" sz="2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５</a:t>
            </a:r>
            <a:r>
              <a:rPr lang="zh-TW" altLang="en-US" sz="24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年度外国人技能実習制度運営支援事業</a:t>
            </a:r>
            <a:endParaRPr lang="zh-CN" altLang="en-US" sz="24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6210" y="587079"/>
            <a:ext cx="77779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600" dirty="0">
                <a:solidFill>
                  <a:srgbClr val="FFF000"/>
                </a:solidFill>
                <a:latin typeface="HGPSoeiKakugothicUB" pitchFamily="34" charset="-128"/>
                <a:ea typeface="HGPSoeiKakugothicUB" pitchFamily="34" charset="-128"/>
              </a:rPr>
              <a:t>技能実習生の受入れを検討しませんか？</a:t>
            </a:r>
            <a:endParaRPr lang="en-US" altLang="ja-JP" sz="2600" dirty="0">
              <a:solidFill>
                <a:srgbClr val="FFF000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228" y="9289603"/>
            <a:ext cx="444029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solidFill>
                  <a:srgbClr val="00A0E8"/>
                </a:solidFill>
                <a:latin typeface="HGPSoeiKakugothicUB" pitchFamily="34" charset="-128"/>
                <a:ea typeface="HGPSoeiKakugothicUB" pitchFamily="34" charset="-128"/>
              </a:rPr>
              <a:t>お問い合わせ</a:t>
            </a:r>
            <a:endParaRPr lang="en-US" altLang="ja-JP" sz="1800" dirty="0">
              <a:solidFill>
                <a:srgbClr val="00A0E8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r>
              <a:rPr lang="ja-JP" altLang="en-US" sz="1800" dirty="0">
                <a:latin typeface="HGPSoeiKakugothicUB" pitchFamily="34" charset="-128"/>
                <a:ea typeface="HGPSoeiKakugothicUB" pitchFamily="34" charset="-128"/>
              </a:rPr>
              <a:t>大分県中小企業団体中央会</a:t>
            </a:r>
            <a:r>
              <a:rPr lang="zh-CN" altLang="en-US" sz="1200" dirty="0">
                <a:latin typeface="HGPSoeiKakugothicUB" pitchFamily="34" charset="-128"/>
                <a:ea typeface="HGPSoeiKakugothicUB" pitchFamily="34" charset="-128"/>
              </a:rPr>
              <a:t>（担当：</a:t>
            </a:r>
            <a:r>
              <a:rPr lang="ja-JP" altLang="en-US" sz="1200" dirty="0">
                <a:latin typeface="HGPSoeiKakugothicUB" pitchFamily="34" charset="-128"/>
                <a:ea typeface="HGPSoeiKakugothicUB" pitchFamily="34" charset="-128"/>
              </a:rPr>
              <a:t>平田</a:t>
            </a:r>
            <a:r>
              <a:rPr lang="zh-CN" altLang="en-US" sz="1200" dirty="0">
                <a:latin typeface="HGPSoeiKakugothicUB" pitchFamily="34" charset="-128"/>
                <a:ea typeface="HGPSoeiKakugothicUB" pitchFamily="34" charset="-128"/>
              </a:rPr>
              <a:t>）</a:t>
            </a:r>
            <a:endParaRPr lang="en-US" altLang="ja-JP" sz="1200" dirty="0">
              <a:latin typeface="HGPSoeiKakugothicUB" pitchFamily="34" charset="-128"/>
              <a:ea typeface="HGPSoeiKakugothicUB" pitchFamily="34" charset="-128"/>
            </a:endParaRPr>
          </a:p>
          <a:p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ＴＥＬ：</a:t>
            </a:r>
            <a:r>
              <a:rPr kumimoji="1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０９７－５３６－６３３１</a:t>
            </a:r>
            <a:endParaRPr kumimoji="1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SoeiKakugothicUB" pitchFamily="34" charset="-128"/>
              <a:ea typeface="HGPSoeiKakugothicUB" pitchFamily="34" charset="-128"/>
              <a:cs typeface="+mn-cs"/>
            </a:endParaRPr>
          </a:p>
          <a:p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ＦＡＸ：</a:t>
            </a:r>
            <a:r>
              <a:rPr kumimoji="1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０９７－５３７－２６４４</a:t>
            </a:r>
          </a:p>
          <a:p>
            <a:pPr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ＭＡＩＬ：</a:t>
            </a:r>
            <a:r>
              <a:rPr kumimoji="1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  <a:hlinkClick r:id="rId3"/>
              </a:rPr>
              <a:t>hirata@chuokai-oita.or.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  <a:hlinkClick r:id="rId3"/>
              </a:rPr>
              <a:t>jp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SoeiKakugothicUB" pitchFamily="34" charset="-128"/>
                <a:ea typeface="HGPSoeiKakugothicUB" pitchFamily="34" charset="-128"/>
                <a:cs typeface="+mn-cs"/>
              </a:rPr>
              <a:t>　　　　　　</a:t>
            </a:r>
            <a:endParaRPr lang="en-US" altLang="ja-JP" sz="1400" dirty="0"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-7399" y="6048965"/>
            <a:ext cx="1921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rgbClr val="00A0E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 ミ ナ ー 内 容</a:t>
            </a:r>
            <a:endParaRPr lang="zh-CN" altLang="en-US" sz="1600" dirty="0">
              <a:solidFill>
                <a:srgbClr val="00A0E8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38" name="Picture 3">
            <a:extLst>
              <a:ext uri="{FF2B5EF4-FFF2-40B4-BE49-F238E27FC236}">
                <a16:creationId xmlns:a16="http://schemas.microsoft.com/office/drawing/2014/main" id="{80F26B9F-7C05-4AF2-9234-04EAE941D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9" y="8238249"/>
            <a:ext cx="1043556" cy="360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9" name="TextBox 58">
            <a:extLst>
              <a:ext uri="{FF2B5EF4-FFF2-40B4-BE49-F238E27FC236}">
                <a16:creationId xmlns:a16="http://schemas.microsoft.com/office/drawing/2014/main" id="{41BD3946-9376-448B-99C6-7C480864EC30}"/>
              </a:ext>
            </a:extLst>
          </p:cNvPr>
          <p:cNvSpPr txBox="1"/>
          <p:nvPr/>
        </p:nvSpPr>
        <p:spPr>
          <a:xfrm>
            <a:off x="-44284" y="8238249"/>
            <a:ext cx="10435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rgbClr val="00A0E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費 用</a:t>
            </a:r>
            <a:endParaRPr lang="zh-CN" altLang="en-US" sz="1600" dirty="0">
              <a:solidFill>
                <a:srgbClr val="00A0E8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40" name="TextBox 44">
            <a:extLst>
              <a:ext uri="{FF2B5EF4-FFF2-40B4-BE49-F238E27FC236}">
                <a16:creationId xmlns:a16="http://schemas.microsoft.com/office/drawing/2014/main" id="{2AE55D26-762B-4659-A2E9-26E66BA6A411}"/>
              </a:ext>
            </a:extLst>
          </p:cNvPr>
          <p:cNvSpPr txBox="1"/>
          <p:nvPr/>
        </p:nvSpPr>
        <p:spPr>
          <a:xfrm>
            <a:off x="1237759" y="8127562"/>
            <a:ext cx="1113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無料</a:t>
            </a:r>
            <a:endParaRPr lang="zh-CN" altLang="en-US" sz="3200" b="1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642" name="Picture 3">
            <a:extLst>
              <a:ext uri="{FF2B5EF4-FFF2-40B4-BE49-F238E27FC236}">
                <a16:creationId xmlns:a16="http://schemas.microsoft.com/office/drawing/2014/main" id="{30BC8B31-C55E-41DA-B008-A294E148F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9" y="3668896"/>
            <a:ext cx="2526039" cy="360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6" name="TextBox 58">
            <a:extLst>
              <a:ext uri="{FF2B5EF4-FFF2-40B4-BE49-F238E27FC236}">
                <a16:creationId xmlns:a16="http://schemas.microsoft.com/office/drawing/2014/main" id="{91DF5EA9-38AF-4FD0-B0E7-3821A95857BF}"/>
              </a:ext>
            </a:extLst>
          </p:cNvPr>
          <p:cNvSpPr txBox="1"/>
          <p:nvPr/>
        </p:nvSpPr>
        <p:spPr>
          <a:xfrm>
            <a:off x="-359455" y="3652801"/>
            <a:ext cx="2361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rgbClr val="00A0E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開催日時・場所</a:t>
            </a:r>
            <a:endParaRPr lang="zh-CN" altLang="en-US" sz="1600" dirty="0">
              <a:solidFill>
                <a:srgbClr val="00A0E8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33" name="Picture 3">
            <a:extLst>
              <a:ext uri="{FF2B5EF4-FFF2-40B4-BE49-F238E27FC236}">
                <a16:creationId xmlns:a16="http://schemas.microsoft.com/office/drawing/2014/main" id="{496E1021-E10D-49E4-81DC-B3CEE3625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3" y="8726104"/>
            <a:ext cx="1509625" cy="360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4" name="TextBox 58">
            <a:extLst>
              <a:ext uri="{FF2B5EF4-FFF2-40B4-BE49-F238E27FC236}">
                <a16:creationId xmlns:a16="http://schemas.microsoft.com/office/drawing/2014/main" id="{0DD1F859-265D-4D18-8517-7ADC569E33C2}"/>
              </a:ext>
            </a:extLst>
          </p:cNvPr>
          <p:cNvSpPr txBox="1"/>
          <p:nvPr/>
        </p:nvSpPr>
        <p:spPr>
          <a:xfrm>
            <a:off x="33228" y="8737775"/>
            <a:ext cx="1503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rgbClr val="00A0E8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 申 込 方 法</a:t>
            </a:r>
            <a:endParaRPr lang="zh-CN" altLang="en-US" sz="1600" dirty="0">
              <a:solidFill>
                <a:srgbClr val="00A0E8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35" name="TextBox 44">
            <a:extLst>
              <a:ext uri="{FF2B5EF4-FFF2-40B4-BE49-F238E27FC236}">
                <a16:creationId xmlns:a16="http://schemas.microsoft.com/office/drawing/2014/main" id="{3146EB7A-5F5D-4891-8C27-4FB9F4D529D0}"/>
              </a:ext>
            </a:extLst>
          </p:cNvPr>
          <p:cNvSpPr txBox="1"/>
          <p:nvPr/>
        </p:nvSpPr>
        <p:spPr>
          <a:xfrm>
            <a:off x="1570304" y="8681967"/>
            <a:ext cx="5769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各会場の開催日５日前までに申込用紙（裏面）を</a:t>
            </a:r>
            <a:r>
              <a:rPr lang="en-US" altLang="ja-JP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FAX</a:t>
            </a: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またはメールにてご提出ください。また、申込用紙は</a:t>
            </a:r>
            <a:r>
              <a:rPr lang="zh-TW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大分県技能実習生受入監理団体協議会</a:t>
            </a: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のホームページに提示しております。</a:t>
            </a:r>
            <a:endParaRPr lang="en-US" altLang="ja-JP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644" name="TextBox 44">
            <a:extLst>
              <a:ext uri="{FF2B5EF4-FFF2-40B4-BE49-F238E27FC236}">
                <a16:creationId xmlns:a16="http://schemas.microsoft.com/office/drawing/2014/main" id="{308C9AA6-1EBA-4CCA-BFDD-1D549DB910FD}"/>
              </a:ext>
            </a:extLst>
          </p:cNvPr>
          <p:cNvSpPr txBox="1"/>
          <p:nvPr/>
        </p:nvSpPr>
        <p:spPr>
          <a:xfrm>
            <a:off x="3193920" y="9996631"/>
            <a:ext cx="36612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3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大分県技能実習生受入監理団体協議会</a:t>
            </a:r>
            <a:r>
              <a:rPr lang="ja-JP" altLang="en-US" sz="13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→</a:t>
            </a:r>
            <a:endParaRPr lang="en-US" altLang="zh-TW" sz="13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3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ホームページ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2FD196C-FFB3-4D7F-AA0C-7FA9F94CFA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988" y="9393593"/>
            <a:ext cx="1215670" cy="121567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221059" y="1085787"/>
            <a:ext cx="7338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外国人技能実習生の受入れ経験が無い</a:t>
            </a:r>
            <a:r>
              <a:rPr lang="ja-JP" altLang="en-US" sz="1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組合</a:t>
            </a:r>
            <a:r>
              <a:rPr kumimoji="1" lang="ja-JP" altLang="en-US" sz="1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や企業へ、外国人技能実習制度の基礎から説明するセミナーを開催します。</a:t>
            </a:r>
          </a:p>
        </p:txBody>
      </p:sp>
      <p:sp>
        <p:nvSpPr>
          <p:cNvPr id="5" name="雲形吹き出し 4"/>
          <p:cNvSpPr/>
          <p:nvPr/>
        </p:nvSpPr>
        <p:spPr>
          <a:xfrm flipV="1">
            <a:off x="1821085" y="1882641"/>
            <a:ext cx="6000596" cy="1770971"/>
          </a:xfrm>
          <a:prstGeom prst="cloudCallout">
            <a:avLst>
              <a:gd name="adj1" fmla="val -56622"/>
              <a:gd name="adj2" fmla="val -20221"/>
            </a:avLst>
          </a:prstGeom>
          <a:solidFill>
            <a:srgbClr val="DEEBF7">
              <a:alpha val="32157"/>
            </a:srgbClr>
          </a:solidFill>
          <a:ln>
            <a:solidFill>
              <a:srgbClr val="59C4F1">
                <a:alpha val="3882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5" name="TextBox 23"/>
          <p:cNvSpPr txBox="1"/>
          <p:nvPr/>
        </p:nvSpPr>
        <p:spPr>
          <a:xfrm>
            <a:off x="-579592" y="1816610"/>
            <a:ext cx="53890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i="1" dirty="0">
                <a:latin typeface="HGPSoeiKakugothicUB" pitchFamily="34" charset="-128"/>
                <a:ea typeface="HGPSoeiKakugothicUB" pitchFamily="34" charset="-128"/>
              </a:rPr>
              <a:t>このようなお悩みはありませんか？</a:t>
            </a:r>
            <a:endParaRPr lang="en-US" altLang="ja-JP" sz="2200" i="1" dirty="0"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51389" y="2431968"/>
            <a:ext cx="57216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◆</a:t>
            </a:r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技能実習生って最近聞くけど、どういったものかわからない</a:t>
            </a:r>
            <a:r>
              <a:rPr lang="en-US" altLang="ja-JP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…</a:t>
            </a:r>
          </a:p>
          <a:p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◆実際に受入れを行っている具体的な事例を聞きたい･･･</a:t>
            </a:r>
            <a:endParaRPr lang="en-US" altLang="ja-JP" sz="14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◆外国人技能実習制度と特定技能って何？･･･</a:t>
            </a:r>
            <a:endParaRPr lang="en-US" altLang="ja-JP" sz="14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7" name="Picture 2" descr="落ち込む会社員のイラスト（男性）">
            <a:extLst>
              <a:ext uri="{FF2B5EF4-FFF2-40B4-BE49-F238E27FC236}">
                <a16:creationId xmlns:a16="http://schemas.microsoft.com/office/drawing/2014/main" id="{909B63EB-1A36-9A05-B99F-64744443A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59" y="2046819"/>
            <a:ext cx="1491718" cy="1491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44">
            <a:extLst>
              <a:ext uri="{FF2B5EF4-FFF2-40B4-BE49-F238E27FC236}">
                <a16:creationId xmlns:a16="http://schemas.microsoft.com/office/drawing/2014/main" id="{07AF540F-8613-A750-96C5-9702A6BA9F3F}"/>
              </a:ext>
            </a:extLst>
          </p:cNvPr>
          <p:cNvSpPr txBox="1"/>
          <p:nvPr/>
        </p:nvSpPr>
        <p:spPr>
          <a:xfrm>
            <a:off x="231916" y="6391252"/>
            <a:ext cx="71514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第１部</a:t>
            </a:r>
            <a:endParaRPr lang="en-US" altLang="ja-JP" sz="1400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テーマ：外国人技能実習制度について</a:t>
            </a:r>
            <a:endParaRPr lang="en-US" altLang="ja-JP" sz="1400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説　明：大分県中小企業団体中央会職員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第２部</a:t>
            </a:r>
            <a:endParaRPr lang="en-US" altLang="ja-JP" sz="1400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テーマ：外国人技能実習生の受入れ事例について</a:t>
            </a:r>
            <a:endParaRPr lang="en-US" altLang="ja-JP" sz="1400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説　明：外国人技能実習生受入組合　役職員</a:t>
            </a:r>
            <a:endParaRPr lang="en-US" altLang="ja-JP" sz="1400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第３部</a:t>
            </a:r>
            <a:endParaRPr lang="en-US" altLang="ja-JP" sz="1400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個別相談会</a:t>
            </a:r>
            <a:endParaRPr lang="en-US" altLang="ja-JP" sz="1400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B37B198-0301-499A-9ABF-57ED0CC56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09263"/>
            <a:ext cx="7780338" cy="2952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2800"/>
          </a:p>
        </p:txBody>
      </p:sp>
      <p:sp>
        <p:nvSpPr>
          <p:cNvPr id="6" name="TextBox 44">
            <a:extLst>
              <a:ext uri="{FF2B5EF4-FFF2-40B4-BE49-F238E27FC236}">
                <a16:creationId xmlns:a16="http://schemas.microsoft.com/office/drawing/2014/main" id="{738024B4-28A5-977A-2CB6-C753578B3406}"/>
              </a:ext>
            </a:extLst>
          </p:cNvPr>
          <p:cNvSpPr txBox="1"/>
          <p:nvPr/>
        </p:nvSpPr>
        <p:spPr>
          <a:xfrm>
            <a:off x="66373" y="4091237"/>
            <a:ext cx="2564013" cy="1657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令和５年１１月２４日（金）</a:t>
            </a:r>
            <a:endParaRPr lang="en-US" altLang="ja-JP" sz="1400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13</a:t>
            </a: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：</a:t>
            </a:r>
            <a:r>
              <a:rPr lang="en-US" altLang="ja-JP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～</a:t>
            </a:r>
            <a:r>
              <a:rPr lang="en-US" altLang="ja-JP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15</a:t>
            </a: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：</a:t>
            </a:r>
            <a:r>
              <a:rPr lang="en-US" altLang="ja-JP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日田会場</a:t>
            </a:r>
            <a:endParaRPr lang="en-US" altLang="ja-JP" sz="1400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日田市中ノ島町</a:t>
            </a:r>
            <a:r>
              <a:rPr lang="en-US" altLang="ja-JP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685</a:t>
            </a: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番地</a:t>
            </a:r>
            <a:r>
              <a:rPr lang="en-US" altLang="ja-JP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日田天領水の宿</a:t>
            </a:r>
            <a:endParaRPr lang="en-US" altLang="ja-JP" sz="1400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3C8D699-AAC8-923C-1988-EB01F84C06E6}"/>
              </a:ext>
            </a:extLst>
          </p:cNvPr>
          <p:cNvSpPr/>
          <p:nvPr/>
        </p:nvSpPr>
        <p:spPr>
          <a:xfrm>
            <a:off x="66374" y="4084664"/>
            <a:ext cx="2526040" cy="18787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D5D8AF2-A871-0D24-6BCC-3F9AD388F1A7}"/>
              </a:ext>
            </a:extLst>
          </p:cNvPr>
          <p:cNvSpPr/>
          <p:nvPr/>
        </p:nvSpPr>
        <p:spPr>
          <a:xfrm>
            <a:off x="2648975" y="4085076"/>
            <a:ext cx="2526040" cy="18787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645CED2-1756-F945-02DD-0093DAB3D84B}"/>
              </a:ext>
            </a:extLst>
          </p:cNvPr>
          <p:cNvSpPr/>
          <p:nvPr/>
        </p:nvSpPr>
        <p:spPr>
          <a:xfrm>
            <a:off x="5212192" y="4084664"/>
            <a:ext cx="2526040" cy="18935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TextBox 44">
            <a:extLst>
              <a:ext uri="{FF2B5EF4-FFF2-40B4-BE49-F238E27FC236}">
                <a16:creationId xmlns:a16="http://schemas.microsoft.com/office/drawing/2014/main" id="{2BBB841A-2A5D-FE04-7FED-A5AFA74BA542}"/>
              </a:ext>
            </a:extLst>
          </p:cNvPr>
          <p:cNvSpPr txBox="1"/>
          <p:nvPr/>
        </p:nvSpPr>
        <p:spPr>
          <a:xfrm>
            <a:off x="2664202" y="4068434"/>
            <a:ext cx="2510814" cy="1657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令和５年１１月２７日（月）</a:t>
            </a:r>
            <a:endParaRPr lang="en-US" altLang="ja-JP" sz="1400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13</a:t>
            </a: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：</a:t>
            </a:r>
            <a:r>
              <a:rPr lang="en-US" altLang="ja-JP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～</a:t>
            </a:r>
            <a:r>
              <a:rPr lang="en-US" altLang="ja-JP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15</a:t>
            </a: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：</a:t>
            </a:r>
            <a:r>
              <a:rPr lang="en-US" altLang="ja-JP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佐伯会場</a:t>
            </a:r>
            <a:endParaRPr lang="en-US" altLang="ja-JP" sz="1400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佐伯市駅前</a:t>
            </a:r>
            <a:r>
              <a:rPr lang="en-US" altLang="zh-CN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zh-CN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丁目</a:t>
            </a:r>
            <a:r>
              <a:rPr lang="en-US" altLang="zh-CN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4</a:t>
            </a:r>
            <a:r>
              <a:rPr lang="zh-CN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番</a:t>
            </a:r>
            <a:r>
              <a:rPr lang="en-US" altLang="zh-CN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13</a:t>
            </a:r>
            <a:r>
              <a:rPr lang="zh-CN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号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ホテル金水苑</a:t>
            </a:r>
          </a:p>
        </p:txBody>
      </p:sp>
      <p:sp>
        <p:nvSpPr>
          <p:cNvPr id="14" name="TextBox 44">
            <a:extLst>
              <a:ext uri="{FF2B5EF4-FFF2-40B4-BE49-F238E27FC236}">
                <a16:creationId xmlns:a16="http://schemas.microsoft.com/office/drawing/2014/main" id="{572F9243-6919-595C-E8EE-7D4F9F16BA5A}"/>
              </a:ext>
            </a:extLst>
          </p:cNvPr>
          <p:cNvSpPr txBox="1"/>
          <p:nvPr/>
        </p:nvSpPr>
        <p:spPr>
          <a:xfrm>
            <a:off x="5244888" y="4107881"/>
            <a:ext cx="2514770" cy="1657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令和５年１１月２９日（水）</a:t>
            </a:r>
            <a:endParaRPr lang="en-US" altLang="ja-JP" sz="1400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13</a:t>
            </a: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：</a:t>
            </a:r>
            <a:r>
              <a:rPr lang="en-US" altLang="ja-JP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～</a:t>
            </a:r>
            <a:r>
              <a:rPr lang="en-US" altLang="ja-JP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15</a:t>
            </a: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：</a:t>
            </a:r>
            <a:r>
              <a:rPr lang="en-US" altLang="ja-JP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宇佐会場</a:t>
            </a:r>
            <a:endParaRPr lang="en-US" altLang="ja-JP" sz="1400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宇佐市大字辛島</a:t>
            </a:r>
            <a:r>
              <a:rPr lang="en-US" altLang="ja-JP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198</a:t>
            </a: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番地の</a:t>
            </a:r>
            <a:r>
              <a:rPr lang="en-US" altLang="ja-JP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宇佐商工会議所</a:t>
            </a:r>
            <a:endParaRPr lang="en-US" altLang="ja-JP" sz="1400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5" name="TextBox 44">
            <a:extLst>
              <a:ext uri="{FF2B5EF4-FFF2-40B4-BE49-F238E27FC236}">
                <a16:creationId xmlns:a16="http://schemas.microsoft.com/office/drawing/2014/main" id="{D1F8683B-4D66-3FBE-1614-874EAA43D957}"/>
              </a:ext>
            </a:extLst>
          </p:cNvPr>
          <p:cNvSpPr txBox="1"/>
          <p:nvPr/>
        </p:nvSpPr>
        <p:spPr>
          <a:xfrm>
            <a:off x="4167560" y="6340870"/>
            <a:ext cx="33917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制度の仕組みから受入れを行う方法まで、初めての方にも分かりやすくご説明します。</a:t>
            </a:r>
            <a:endParaRPr lang="en-US" altLang="zh-TW" sz="13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C03EF885-62AD-C7CC-2B98-B8778EFAC632}"/>
              </a:ext>
            </a:extLst>
          </p:cNvPr>
          <p:cNvSpPr/>
          <p:nvPr/>
        </p:nvSpPr>
        <p:spPr>
          <a:xfrm>
            <a:off x="4101941" y="6185323"/>
            <a:ext cx="3606002" cy="863672"/>
          </a:xfrm>
          <a:prstGeom prst="wedgeRoundRectCallout">
            <a:avLst>
              <a:gd name="adj1" fmla="val -56065"/>
              <a:gd name="adj2" fmla="val 3430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D2EDE5EC-49C7-D735-3DA1-E0EA160F28B1}"/>
              </a:ext>
            </a:extLst>
          </p:cNvPr>
          <p:cNvSpPr/>
          <p:nvPr/>
        </p:nvSpPr>
        <p:spPr>
          <a:xfrm>
            <a:off x="4381511" y="7504719"/>
            <a:ext cx="3326432" cy="851260"/>
          </a:xfrm>
          <a:prstGeom prst="wedgeRoundRectCallout">
            <a:avLst>
              <a:gd name="adj1" fmla="val -56168"/>
              <a:gd name="adj2" fmla="val -2867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TextBox 44">
            <a:extLst>
              <a:ext uri="{FF2B5EF4-FFF2-40B4-BE49-F238E27FC236}">
                <a16:creationId xmlns:a16="http://schemas.microsoft.com/office/drawing/2014/main" id="{97988EA9-A3C2-5055-04D8-D24AFE0D6FF0}"/>
              </a:ext>
            </a:extLst>
          </p:cNvPr>
          <p:cNvSpPr txBox="1"/>
          <p:nvPr/>
        </p:nvSpPr>
        <p:spPr>
          <a:xfrm>
            <a:off x="4473521" y="7600748"/>
            <a:ext cx="319289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実際に外国人技能実習生の受入れを行っている監理団体・実習実施者の役職員に事例についてお話していただきます。</a:t>
            </a:r>
            <a:endParaRPr lang="en-US" altLang="zh-TW" sz="13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CB4430AD-4184-E554-FDF8-E6481E60B470}"/>
              </a:ext>
            </a:extLst>
          </p:cNvPr>
          <p:cNvSpPr/>
          <p:nvPr/>
        </p:nvSpPr>
        <p:spPr>
          <a:xfrm>
            <a:off x="2205318" y="7914747"/>
            <a:ext cx="2130188" cy="425630"/>
          </a:xfrm>
          <a:prstGeom prst="wedgeRoundRectCallout">
            <a:avLst>
              <a:gd name="adj1" fmla="val -70761"/>
              <a:gd name="adj2" fmla="val -2196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事前申込をお願いします。</a:t>
            </a: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1A6B58-9C7F-4D9B-B44D-8AD2C1169DFC}"/>
              </a:ext>
            </a:extLst>
          </p:cNvPr>
          <p:cNvSpPr txBox="1"/>
          <p:nvPr/>
        </p:nvSpPr>
        <p:spPr>
          <a:xfrm>
            <a:off x="5031531" y="657159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　　年　　　月　　　日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C162EC-B6D0-401C-8B84-9FEAE9FF095A}"/>
              </a:ext>
            </a:extLst>
          </p:cNvPr>
          <p:cNvSpPr txBox="1"/>
          <p:nvPr/>
        </p:nvSpPr>
        <p:spPr>
          <a:xfrm>
            <a:off x="2256570" y="1322497"/>
            <a:ext cx="3262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５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年度外国人技能実習制度運営支援事業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62E020F-AF60-44EA-B585-941C9C547B6E}"/>
              </a:ext>
            </a:extLst>
          </p:cNvPr>
          <p:cNvSpPr txBox="1"/>
          <p:nvPr/>
        </p:nvSpPr>
        <p:spPr>
          <a:xfrm>
            <a:off x="1972250" y="1599496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外国人材受入れ支援セミナー申込書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9B67B3C-B94F-4D02-9AC8-D3432A7FC3FF}"/>
              </a:ext>
            </a:extLst>
          </p:cNvPr>
          <p:cNvSpPr txBox="1"/>
          <p:nvPr/>
        </p:nvSpPr>
        <p:spPr>
          <a:xfrm>
            <a:off x="404940" y="2254399"/>
            <a:ext cx="2492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大分県中小企業団体中央会　御中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67DEE49-73E3-420E-9365-BAAFC6D4D31C}"/>
              </a:ext>
            </a:extLst>
          </p:cNvPr>
          <p:cNvSpPr txBox="1"/>
          <p:nvPr/>
        </p:nvSpPr>
        <p:spPr>
          <a:xfrm>
            <a:off x="291929" y="10230679"/>
            <a:ext cx="5109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大分県中小企業団体中央会　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TEL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097-536-6331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FAX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097-537-2644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8A64894-B9EC-4D7F-BA95-2D0FA19C73AA}"/>
              </a:ext>
            </a:extLst>
          </p:cNvPr>
          <p:cNvSpPr txBox="1"/>
          <p:nvPr/>
        </p:nvSpPr>
        <p:spPr>
          <a:xfrm>
            <a:off x="291929" y="254432"/>
            <a:ext cx="3595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ＦＡＸ送信先：０９７－５３７－２６４４</a:t>
            </a:r>
            <a:endParaRPr kumimoji="1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0F6BA72-F9E3-ADFA-4129-CB46CB10376E}"/>
              </a:ext>
            </a:extLst>
          </p:cNvPr>
          <p:cNvSpPr txBox="1"/>
          <p:nvPr/>
        </p:nvSpPr>
        <p:spPr>
          <a:xfrm>
            <a:off x="291929" y="599513"/>
            <a:ext cx="3865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Mail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アドレス</a:t>
            </a:r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：</a:t>
            </a:r>
            <a:r>
              <a:rPr kumimoji="1"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hirata@chuokai-oita.or.jp</a:t>
            </a:r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1"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258F61A-C481-BD72-540A-BB088CAF0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016901"/>
              </p:ext>
            </p:extLst>
          </p:nvPr>
        </p:nvGraphicFramePr>
        <p:xfrm>
          <a:off x="428395" y="3315937"/>
          <a:ext cx="6965696" cy="4780313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241678">
                  <a:extLst>
                    <a:ext uri="{9D8B030D-6E8A-4147-A177-3AD203B41FA5}">
                      <a16:colId xmlns:a16="http://schemas.microsoft.com/office/drawing/2014/main" val="2555441136"/>
                    </a:ext>
                  </a:extLst>
                </a:gridCol>
                <a:gridCol w="501627">
                  <a:extLst>
                    <a:ext uri="{9D8B030D-6E8A-4147-A177-3AD203B41FA5}">
                      <a16:colId xmlns:a16="http://schemas.microsoft.com/office/drawing/2014/main" val="668715923"/>
                    </a:ext>
                  </a:extLst>
                </a:gridCol>
                <a:gridCol w="1406379">
                  <a:extLst>
                    <a:ext uri="{9D8B030D-6E8A-4147-A177-3AD203B41FA5}">
                      <a16:colId xmlns:a16="http://schemas.microsoft.com/office/drawing/2014/main" val="911945854"/>
                    </a:ext>
                  </a:extLst>
                </a:gridCol>
                <a:gridCol w="333164">
                  <a:extLst>
                    <a:ext uri="{9D8B030D-6E8A-4147-A177-3AD203B41FA5}">
                      <a16:colId xmlns:a16="http://schemas.microsoft.com/office/drawing/2014/main" val="2860341270"/>
                    </a:ext>
                  </a:extLst>
                </a:gridCol>
                <a:gridCol w="1218612">
                  <a:extLst>
                    <a:ext uri="{9D8B030D-6E8A-4147-A177-3AD203B41FA5}">
                      <a16:colId xmlns:a16="http://schemas.microsoft.com/office/drawing/2014/main" val="3476884387"/>
                    </a:ext>
                  </a:extLst>
                </a:gridCol>
                <a:gridCol w="356229">
                  <a:extLst>
                    <a:ext uri="{9D8B030D-6E8A-4147-A177-3AD203B41FA5}">
                      <a16:colId xmlns:a16="http://schemas.microsoft.com/office/drawing/2014/main" val="3330306065"/>
                    </a:ext>
                  </a:extLst>
                </a:gridCol>
                <a:gridCol w="1908007">
                  <a:extLst>
                    <a:ext uri="{9D8B030D-6E8A-4147-A177-3AD203B41FA5}">
                      <a16:colId xmlns:a16="http://schemas.microsoft.com/office/drawing/2014/main" val="714678254"/>
                    </a:ext>
                  </a:extLst>
                </a:gridCol>
              </a:tblGrid>
              <a:tr h="74317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参加会場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r>
                        <a:rPr lang="ja-JP" altLang="en-US" sz="200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　</a:t>
                      </a:r>
                      <a:r>
                        <a:rPr lang="ja-JP" altLang="en-US" sz="180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日田会場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ja-JP" altLang="en-US" sz="200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□　</a:t>
                      </a:r>
                      <a:r>
                        <a:rPr lang="ja-JP" altLang="en-US" sz="180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佐伯会場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2000" kern="10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□　</a:t>
                      </a:r>
                      <a:r>
                        <a:rPr lang="ja-JP" altLang="en-US" sz="1800" kern="10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宇佐会場</a:t>
                      </a:r>
                      <a:endParaRPr lang="ja-JP" sz="200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094353"/>
                  </a:ext>
                </a:extLst>
              </a:tr>
              <a:tr h="78420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所　　属</a:t>
                      </a:r>
                      <a:endParaRPr lang="en-US" altLang="ja-JP" sz="160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ja-JP" altLang="en-US" sz="160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（企業名）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just"/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361610"/>
                  </a:ext>
                </a:extLst>
              </a:tr>
              <a:tr h="1200815">
                <a:tc>
                  <a:txBody>
                    <a:bodyPr/>
                    <a:lstStyle/>
                    <a:p>
                      <a:pPr algn="ctr"/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連 絡 先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just"/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〒</a:t>
                      </a:r>
                    </a:p>
                    <a:p>
                      <a:pPr algn="just"/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indent="2266950" algn="just"/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TEL</a:t>
                      </a:r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　　　　（　　　　）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423283"/>
                  </a:ext>
                </a:extLst>
              </a:tr>
              <a:tr h="747194">
                <a:tc>
                  <a:txBody>
                    <a:bodyPr/>
                    <a:lstStyle/>
                    <a:p>
                      <a:pPr algn="ctr"/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参加者氏名①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600" b="1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参加者氏名</a:t>
                      </a:r>
                      <a:r>
                        <a:rPr lang="ja-JP" altLang="en-US" sz="1600" b="1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</a:t>
                      </a:r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031001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個別相談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有</a:t>
                      </a:r>
                      <a:endParaRPr lang="en-US" altLang="ja-JP" sz="1600" b="1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altLang="ja-JP" sz="1600" b="1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ja-JP" altLang="en-US" sz="1600" b="1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・</a:t>
                      </a:r>
                      <a:endParaRPr lang="en-US" altLang="ja-JP" sz="1600" b="1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altLang="ja-JP" sz="1600" b="1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ja-JP" altLang="en-US" sz="1600" b="1" kern="10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無</a:t>
                      </a:r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相談内容</a:t>
                      </a:r>
                      <a:endParaRPr kumimoji="1" lang="en-US" altLang="ja-JP" sz="12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sz="1600" b="1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71012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62717E-DD3B-AD1D-ABC8-0C31C6B14139}"/>
              </a:ext>
            </a:extLst>
          </p:cNvPr>
          <p:cNvSpPr txBox="1"/>
          <p:nvPr/>
        </p:nvSpPr>
        <p:spPr>
          <a:xfrm>
            <a:off x="428395" y="2661034"/>
            <a:ext cx="7263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１．ＦＡＸでお申込みの場合　ＦＡＸ：０９７－５３７－２６４４</a:t>
            </a: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下欄に必要事項をご記入の上、このままＦＡＸでお申込みください。セミナー終了後に個別相談の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時間を設けますので、個別相談がある方は、事前相談有りに○をつけ、相談内容をご記入下さい。</a:t>
            </a:r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5CE10199-D2C9-A62E-E8FF-E95692BCA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052363"/>
              </p:ext>
            </p:extLst>
          </p:nvPr>
        </p:nvGraphicFramePr>
        <p:xfrm>
          <a:off x="386456" y="9238513"/>
          <a:ext cx="51325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228">
                  <a:extLst>
                    <a:ext uri="{9D8B030D-6E8A-4147-A177-3AD203B41FA5}">
                      <a16:colId xmlns:a16="http://schemas.microsoft.com/office/drawing/2014/main" val="364240299"/>
                    </a:ext>
                  </a:extLst>
                </a:gridCol>
                <a:gridCol w="1663318">
                  <a:extLst>
                    <a:ext uri="{9D8B030D-6E8A-4147-A177-3AD203B41FA5}">
                      <a16:colId xmlns:a16="http://schemas.microsoft.com/office/drawing/2014/main" val="3422282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大分県技能実習生受入監理団体協議会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検索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511229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2B08013-94EC-5DF8-8D90-4696ACEF5368}"/>
              </a:ext>
            </a:extLst>
          </p:cNvPr>
          <p:cNvSpPr txBox="1"/>
          <p:nvPr/>
        </p:nvSpPr>
        <p:spPr>
          <a:xfrm>
            <a:off x="230558" y="9769014"/>
            <a:ext cx="71635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400" kern="100" dirty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《申込み締切》　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各会場の開催日の５日前まで</a:t>
            </a:r>
            <a:endParaRPr lang="ja-JP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738CDCE9-CCC4-D01C-CE09-23CDF56CA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078" y="8553827"/>
            <a:ext cx="1215670" cy="1215670"/>
          </a:xfrm>
          <a:prstGeom prst="rect">
            <a:avLst/>
          </a:prstGeom>
        </p:spPr>
      </p:pic>
      <p:sp>
        <p:nvSpPr>
          <p:cNvPr id="20" name="Rectangle 5">
            <a:extLst>
              <a:ext uri="{FF2B5EF4-FFF2-40B4-BE49-F238E27FC236}">
                <a16:creationId xmlns:a16="http://schemas.microsoft.com/office/drawing/2014/main" id="{8C58CBD5-EDFF-FCDB-F802-01E4F2E0E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09263"/>
            <a:ext cx="7780338" cy="2952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2800"/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2812B477-4A34-57E2-743A-38A2ADD8E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6699"/>
            <a:ext cx="7780338" cy="2952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28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5DB175-9F13-A667-D484-B2AEA75928D2}"/>
              </a:ext>
            </a:extLst>
          </p:cNvPr>
          <p:cNvSpPr txBox="1"/>
          <p:nvPr/>
        </p:nvSpPr>
        <p:spPr>
          <a:xfrm>
            <a:off x="404940" y="8352777"/>
            <a:ext cx="6032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２．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メール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でお申込みの場合　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メールアドレス：</a:t>
            </a:r>
            <a:r>
              <a:rPr lang="en-US" altLang="zh-TW" sz="1200" dirty="0">
                <a:latin typeface="ＭＳ 明朝" panose="02020609040205080304" pitchFamily="17" charset="-128"/>
                <a:ea typeface="ＭＳ 明朝" panose="02020609040205080304" pitchFamily="17" charset="-128"/>
                <a:hlinkClick r:id="rId3"/>
              </a:rPr>
              <a:t>hirata@chuokai-oita.or.jp</a:t>
            </a:r>
            <a:endParaRPr lang="en-US" altLang="zh-TW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へ上記の参加会場・所属・連絡先・参加者氏名等を記載の上、申込みください。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6259320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Microsoft Office PowerPoint</Application>
  <PresentationFormat>ユーザー設定</PresentationFormat>
  <Paragraphs>85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HGPSoeiKakugothicUB</vt:lpstr>
      <vt:lpstr>HGPSoeiKakugothicUB</vt:lpstr>
      <vt:lpstr>HGSｺﾞｼｯｸM</vt:lpstr>
      <vt:lpstr>HG創英角ｺﾞｼｯｸUB</vt:lpstr>
      <vt:lpstr>ＭＳ Ｐ明朝</vt:lpstr>
      <vt:lpstr>ＭＳ ゴシック</vt:lpstr>
      <vt:lpstr>ＭＳ 明朝</vt:lpstr>
      <vt:lpstr>游明朝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2023-10-31T05:05:17Z</dcterms:modified>
</cp:coreProperties>
</file>