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33"/>
    <a:srgbClr val="FFFF66"/>
    <a:srgbClr val="FF0066"/>
    <a:srgbClr val="FFD966"/>
    <a:srgbClr val="0000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1328" autoAdjust="0"/>
  </p:normalViewPr>
  <p:slideViewPr>
    <p:cSldViewPr snapToGrid="0">
      <p:cViewPr>
        <p:scale>
          <a:sx n="100" d="100"/>
          <a:sy n="100" d="100"/>
        </p:scale>
        <p:origin x="1242" y="-1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28" tIns="45714" rIns="91428" bIns="45714" rtlCol="0"/>
          <a:lstStyle>
            <a:lvl1pPr algn="r">
              <a:defRPr sz="1200"/>
            </a:lvl1pPr>
          </a:lstStyle>
          <a:p>
            <a:fld id="{9FAC5271-7B5D-471F-935E-96F284C8D682}" type="datetimeFigureOut">
              <a:rPr kumimoji="1" lang="ja-JP" altLang="en-US" smtClean="0"/>
              <a:t>2023/10/19</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28" tIns="45714" rIns="91428" bIns="45714" rtlCol="0" anchor="b"/>
          <a:lstStyle>
            <a:lvl1pPr algn="r">
              <a:defRPr sz="1200"/>
            </a:lvl1pPr>
          </a:lstStyle>
          <a:p>
            <a:fld id="{B0398E14-73B8-4603-9DC4-571A9B3CDC12}" type="slidenum">
              <a:rPr kumimoji="1" lang="ja-JP" altLang="en-US" smtClean="0"/>
              <a:t>‹#›</a:t>
            </a:fld>
            <a:endParaRPr kumimoji="1" lang="ja-JP" altLang="en-US"/>
          </a:p>
        </p:txBody>
      </p:sp>
    </p:spTree>
    <p:extLst>
      <p:ext uri="{BB962C8B-B14F-4D97-AF65-F5344CB8AC3E}">
        <p14:creationId xmlns:p14="http://schemas.microsoft.com/office/powerpoint/2010/main" val="3263507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0398E14-73B8-4603-9DC4-571A9B3CDC12}" type="slidenum">
              <a:rPr kumimoji="1" lang="ja-JP" altLang="en-US" smtClean="0"/>
              <a:t>1</a:t>
            </a:fld>
            <a:endParaRPr kumimoji="1" lang="ja-JP" altLang="en-US"/>
          </a:p>
        </p:txBody>
      </p:sp>
    </p:spTree>
    <p:extLst>
      <p:ext uri="{BB962C8B-B14F-4D97-AF65-F5344CB8AC3E}">
        <p14:creationId xmlns:p14="http://schemas.microsoft.com/office/powerpoint/2010/main" val="103503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344095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62763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241368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416374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74995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236004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112944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285789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357871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207035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7DCAD7-E8D6-4C4F-BD55-57754E54E89E}" type="datetimeFigureOut">
              <a:rPr kumimoji="1" lang="ja-JP" altLang="en-US" smtClean="0"/>
              <a:t>2023/10/19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366300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382">
              <a:srgbClr val="C2D2EB"/>
            </a:gs>
            <a:gs pos="33969">
              <a:srgbClr val="D4DFF1"/>
            </a:gs>
            <a:gs pos="22940">
              <a:srgbClr val="DFE7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27DCAD7-E8D6-4C4F-BD55-57754E54E89E}" type="datetimeFigureOut">
              <a:rPr kumimoji="1" lang="ja-JP" altLang="en-US" smtClean="0"/>
              <a:t>2023/10/19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7F978A5-CA14-437E-960A-86E87142056B}" type="slidenum">
              <a:rPr kumimoji="1" lang="ja-JP" altLang="en-US" smtClean="0"/>
              <a:t>‹#›</a:t>
            </a:fld>
            <a:endParaRPr kumimoji="1" lang="ja-JP" altLang="en-US"/>
          </a:p>
        </p:txBody>
      </p:sp>
    </p:spTree>
    <p:extLst>
      <p:ext uri="{BB962C8B-B14F-4D97-AF65-F5344CB8AC3E}">
        <p14:creationId xmlns:p14="http://schemas.microsoft.com/office/powerpoint/2010/main" val="1338887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D204FAFE-139B-F7C9-61CA-F72D4BB378F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918650" y="1816092"/>
            <a:ext cx="1860046" cy="1564856"/>
          </a:xfrm>
          <a:prstGeom prst="rect">
            <a:avLst/>
          </a:prstGeom>
        </p:spPr>
      </p:pic>
      <p:pic>
        <p:nvPicPr>
          <p:cNvPr id="29" name="図 28">
            <a:extLst>
              <a:ext uri="{FF2B5EF4-FFF2-40B4-BE49-F238E27FC236}">
                <a16:creationId xmlns:a16="http://schemas.microsoft.com/office/drawing/2014/main" id="{0E08E4C8-8502-5E6F-BAB7-C37BAB68C6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313181" y="2148250"/>
            <a:ext cx="1688013" cy="1243836"/>
          </a:xfrm>
          <a:prstGeom prst="rect">
            <a:avLst/>
          </a:prstGeom>
        </p:spPr>
      </p:pic>
      <p:sp>
        <p:nvSpPr>
          <p:cNvPr id="6" name="テキスト ボックス 5">
            <a:extLst>
              <a:ext uri="{FF2B5EF4-FFF2-40B4-BE49-F238E27FC236}">
                <a16:creationId xmlns:a16="http://schemas.microsoft.com/office/drawing/2014/main" id="{E3027890-6676-4CFE-96D4-65DBC051ABF3}"/>
              </a:ext>
            </a:extLst>
          </p:cNvPr>
          <p:cNvSpPr txBox="1"/>
          <p:nvPr/>
        </p:nvSpPr>
        <p:spPr>
          <a:xfrm>
            <a:off x="889583" y="119271"/>
            <a:ext cx="5200596" cy="553998"/>
          </a:xfrm>
          <a:prstGeom prst="rect">
            <a:avLst/>
          </a:prstGeom>
          <a:noFill/>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令和５年度　大分県外国人労働者等就業環境等整備促進補助金</a:t>
            </a:r>
          </a:p>
          <a:p>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68B8A1AC-03E7-50AF-9BDE-03497F684F42}"/>
              </a:ext>
            </a:extLst>
          </p:cNvPr>
          <p:cNvSpPr txBox="1"/>
          <p:nvPr/>
        </p:nvSpPr>
        <p:spPr>
          <a:xfrm>
            <a:off x="3745" y="9360266"/>
            <a:ext cx="6923786" cy="426463"/>
          </a:xfrm>
          <a:prstGeom prst="rect">
            <a:avLst/>
          </a:prstGeom>
          <a:noFill/>
        </p:spPr>
        <p:txBody>
          <a:bodyPr wrap="square" rtlCol="0">
            <a:spAutoFit/>
          </a:bodyPr>
          <a:lstStyle/>
          <a:p>
            <a:pPr algn="ctr">
              <a:lnSpc>
                <a:spcPct val="150000"/>
              </a:lnSpc>
            </a:pPr>
            <a:r>
              <a:rPr kumimoji="1" lang="ja-JP" altLang="en-US" sz="1600" b="1" dirty="0">
                <a:latin typeface="+mn-ea"/>
              </a:rPr>
              <a:t>申請書類及び添付書類を裏面住所へ郵送により提出（裏面参照）</a:t>
            </a:r>
            <a:endParaRPr kumimoji="1" lang="en-US" altLang="ja-JP" sz="1600" b="1" dirty="0">
              <a:latin typeface="+mn-ea"/>
            </a:endParaRPr>
          </a:p>
        </p:txBody>
      </p:sp>
      <p:sp>
        <p:nvSpPr>
          <p:cNvPr id="2" name="楕円 1">
            <a:extLst>
              <a:ext uri="{FF2B5EF4-FFF2-40B4-BE49-F238E27FC236}">
                <a16:creationId xmlns:a16="http://schemas.microsoft.com/office/drawing/2014/main" id="{1D13F2D7-E3EF-1007-B357-9DE7A0670E09}"/>
              </a:ext>
            </a:extLst>
          </p:cNvPr>
          <p:cNvSpPr/>
          <p:nvPr/>
        </p:nvSpPr>
        <p:spPr>
          <a:xfrm>
            <a:off x="79304" y="1882040"/>
            <a:ext cx="3386334" cy="1463993"/>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ＭＳ Ｐゴシック" panose="020B0600070205080204" pitchFamily="50" charset="-128"/>
                <a:ea typeface="ＭＳ Ｐゴシック" panose="020B0600070205080204" pitchFamily="50" charset="-128"/>
              </a:rPr>
              <a:t>最大</a:t>
            </a:r>
          </a:p>
          <a:p>
            <a:pPr algn="ctr"/>
            <a:r>
              <a:rPr kumimoji="1" lang="ja-JP" altLang="en-US" sz="2800" b="1" dirty="0">
                <a:latin typeface="ＭＳ Ｐゴシック" panose="020B0600070205080204" pitchFamily="50" charset="-128"/>
                <a:ea typeface="ＭＳ Ｐゴシック" panose="020B0600070205080204" pitchFamily="50" charset="-128"/>
              </a:rPr>
              <a:t>１００万円補助</a:t>
            </a:r>
            <a:r>
              <a:rPr kumimoji="1" lang="en-US" altLang="ja-JP"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賃上げ達成した場合</a:t>
            </a:r>
            <a:r>
              <a:rPr kumimoji="1" lang="en-US" altLang="ja-JP" sz="1400" b="1" dirty="0">
                <a:latin typeface="ＭＳ Ｐゴシック" panose="020B0600070205080204" pitchFamily="50" charset="-128"/>
                <a:ea typeface="ＭＳ Ｐゴシック" panose="020B0600070205080204" pitchFamily="50" charset="-128"/>
              </a:rPr>
              <a:t>)</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B91C9E51-4C92-4EF1-A916-DF58954A1561}"/>
              </a:ext>
            </a:extLst>
          </p:cNvPr>
          <p:cNvSpPr txBox="1"/>
          <p:nvPr/>
        </p:nvSpPr>
        <p:spPr>
          <a:xfrm>
            <a:off x="106279" y="5314554"/>
            <a:ext cx="6628590" cy="322999"/>
          </a:xfrm>
          <a:prstGeom prst="rect">
            <a:avLst/>
          </a:prstGeom>
          <a:solidFill>
            <a:srgbClr val="0070C0"/>
          </a:solidFill>
        </p:spPr>
        <p:txBody>
          <a:bodyPr wrap="square" rtlCol="0">
            <a:spAutoFit/>
          </a:bodyPr>
          <a:lstStyle/>
          <a:p>
            <a:pPr algn="ctr"/>
            <a:r>
              <a:rPr kumimoji="1" lang="ja-JP" altLang="en-US" sz="1518" b="1" dirty="0">
                <a:solidFill>
                  <a:schemeClr val="bg1"/>
                </a:solidFill>
                <a:latin typeface="ＭＳ ゴシック" panose="020B0609070205080204" pitchFamily="49" charset="-128"/>
                <a:ea typeface="ＭＳ ゴシック" panose="020B0609070205080204" pitchFamily="49" charset="-128"/>
              </a:rPr>
              <a:t>補助対象者</a:t>
            </a:r>
          </a:p>
        </p:txBody>
      </p:sp>
      <p:sp>
        <p:nvSpPr>
          <p:cNvPr id="8" name="テキスト ボックス 7">
            <a:extLst>
              <a:ext uri="{FF2B5EF4-FFF2-40B4-BE49-F238E27FC236}">
                <a16:creationId xmlns:a16="http://schemas.microsoft.com/office/drawing/2014/main" id="{45B40D2E-D4EC-8B04-BDC9-F3D035A348AA}"/>
              </a:ext>
            </a:extLst>
          </p:cNvPr>
          <p:cNvSpPr txBox="1"/>
          <p:nvPr/>
        </p:nvSpPr>
        <p:spPr>
          <a:xfrm>
            <a:off x="27988" y="450992"/>
            <a:ext cx="6923786" cy="1384995"/>
          </a:xfrm>
          <a:prstGeom prst="rect">
            <a:avLst/>
          </a:prstGeom>
          <a:noFill/>
        </p:spPr>
        <p:txBody>
          <a:bodyPr wrap="square" rtlCol="0">
            <a:spAutoFit/>
          </a:bodyPr>
          <a:lstStyle/>
          <a:p>
            <a:pPr algn="ctr"/>
            <a:r>
              <a:rPr kumimoji="1" lang="ja-JP" altLang="en-US" sz="2800" b="1" dirty="0">
                <a:solidFill>
                  <a:schemeClr val="accent5">
                    <a:lumMod val="50000"/>
                  </a:schemeClr>
                </a:solidFill>
              </a:rPr>
              <a:t>県内で活躍する外国人労働者等の</a:t>
            </a:r>
          </a:p>
          <a:p>
            <a:pPr algn="ctr"/>
            <a:r>
              <a:rPr kumimoji="1" lang="ja-JP" altLang="en-US" sz="2800" b="1" dirty="0">
                <a:solidFill>
                  <a:schemeClr val="accent5">
                    <a:lumMod val="50000"/>
                  </a:schemeClr>
                </a:solidFill>
              </a:rPr>
              <a:t>就労環境改善やコミュニケーションの</a:t>
            </a:r>
          </a:p>
          <a:p>
            <a:pPr algn="ctr"/>
            <a:r>
              <a:rPr kumimoji="1" lang="ja-JP" altLang="en-US" sz="2800" b="1" dirty="0">
                <a:solidFill>
                  <a:schemeClr val="accent5">
                    <a:lumMod val="50000"/>
                  </a:schemeClr>
                </a:solidFill>
              </a:rPr>
              <a:t>促進等を支援します！</a:t>
            </a:r>
            <a:r>
              <a:rPr kumimoji="1" lang="en-US" altLang="ja-JP" sz="2400" b="1" u="sng" dirty="0">
                <a:solidFill>
                  <a:srgbClr val="FF0000"/>
                </a:solidFill>
              </a:rPr>
              <a:t>※</a:t>
            </a:r>
            <a:r>
              <a:rPr kumimoji="1" lang="ja-JP" altLang="en-US" sz="2400" b="1" u="sng" dirty="0">
                <a:solidFill>
                  <a:srgbClr val="FF0000"/>
                </a:solidFill>
              </a:rPr>
              <a:t>三次、四次募集</a:t>
            </a:r>
          </a:p>
        </p:txBody>
      </p:sp>
      <p:sp>
        <p:nvSpPr>
          <p:cNvPr id="25" name="テキスト ボックス 24">
            <a:extLst>
              <a:ext uri="{FF2B5EF4-FFF2-40B4-BE49-F238E27FC236}">
                <a16:creationId xmlns:a16="http://schemas.microsoft.com/office/drawing/2014/main" id="{6236E5EA-BB31-236F-E4D4-9DD337BAB3C0}"/>
              </a:ext>
            </a:extLst>
          </p:cNvPr>
          <p:cNvSpPr txBox="1"/>
          <p:nvPr/>
        </p:nvSpPr>
        <p:spPr>
          <a:xfrm>
            <a:off x="248947" y="3438926"/>
            <a:ext cx="6477317" cy="646331"/>
          </a:xfrm>
          <a:prstGeom prst="rect">
            <a:avLst/>
          </a:prstGeom>
          <a:noFill/>
        </p:spPr>
        <p:txBody>
          <a:bodyPr wrap="square">
            <a:spAutoFit/>
          </a:bodyPr>
          <a:lstStyle/>
          <a:p>
            <a:r>
              <a:rPr lang="ja-JP" altLang="en-US" sz="1200" kern="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明朝" panose="02020609040205080304" pitchFamily="17" charset="-128"/>
              </a:rPr>
              <a:t>この事業は、</a:t>
            </a:r>
            <a:r>
              <a:rPr lang="ja-JP" altLang="ja-JP" sz="1200" kern="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明朝" panose="02020609040205080304" pitchFamily="17" charset="-128"/>
              </a:rPr>
              <a:t>県内</a:t>
            </a:r>
            <a:r>
              <a:rPr lang="ja-JP" altLang="en-US" sz="1200" kern="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明朝" panose="02020609040205080304" pitchFamily="17" charset="-128"/>
              </a:rPr>
              <a:t>の事業者が行う</a:t>
            </a:r>
            <a:r>
              <a:rPr lang="ja-JP" altLang="ja-JP" sz="1200" kern="0" dirty="0">
                <a:solidFill>
                  <a:schemeClr val="accent5">
                    <a:lumMod val="50000"/>
                  </a:schemeClr>
                </a:solidFill>
                <a:effectLst/>
                <a:latin typeface="ＭＳ Ｐゴシック" panose="020B0600070205080204" pitchFamily="50" charset="-128"/>
                <a:ea typeface="ＭＳ Ｐゴシック" panose="020B0600070205080204" pitchFamily="50" charset="-128"/>
                <a:cs typeface="ＭＳ 明朝" panose="02020609040205080304" pitchFamily="17" charset="-128"/>
              </a:rPr>
              <a:t>外国人労働者等の就労環境</a:t>
            </a:r>
            <a:r>
              <a:rPr lang="ja-JP" altLang="en-US" sz="1200" kern="0" dirty="0">
                <a:solidFill>
                  <a:schemeClr val="accent5">
                    <a:lumMod val="50000"/>
                  </a:schemeClr>
                </a:solidFill>
                <a:latin typeface="ＭＳ Ｐゴシック" panose="020B0600070205080204" pitchFamily="50" charset="-128"/>
                <a:ea typeface="ＭＳ Ｐゴシック" panose="020B0600070205080204" pitchFamily="50" charset="-128"/>
                <a:cs typeface="ＭＳ 明朝" panose="02020609040205080304" pitchFamily="17" charset="-128"/>
              </a:rPr>
              <a:t>等の改善や、コミュニケーション促進などの取組みに対し、その経費の一部を助成することにより、大分県が外国人労働者に選ばれる地域となり、県内の事業者の生産性の維持・向上を図ることを目的としています。</a:t>
            </a:r>
            <a:endParaRPr lang="ja-JP" altLang="en-US" sz="1200" dirty="0">
              <a:solidFill>
                <a:schemeClr val="accent5">
                  <a:lumMod val="50000"/>
                </a:schemeClr>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B9D9C1ED-567F-179D-EB19-DEF899B6CA07}"/>
              </a:ext>
            </a:extLst>
          </p:cNvPr>
          <p:cNvSpPr txBox="1"/>
          <p:nvPr/>
        </p:nvSpPr>
        <p:spPr>
          <a:xfrm>
            <a:off x="135205" y="4348971"/>
            <a:ext cx="6599664" cy="338554"/>
          </a:xfrm>
          <a:prstGeom prst="rect">
            <a:avLst/>
          </a:prstGeom>
          <a:solidFill>
            <a:srgbClr val="0070C0"/>
          </a:solidFill>
        </p:spPr>
        <p:txBody>
          <a:bodyPr wrap="square" rtlCol="0">
            <a:spAutoFit/>
          </a:bodyPr>
          <a:lstStyle/>
          <a:p>
            <a:pPr algn="ctr"/>
            <a:r>
              <a:rPr kumimoji="1" lang="ja-JP" altLang="en-US" sz="1600" b="1" dirty="0">
                <a:solidFill>
                  <a:schemeClr val="bg1"/>
                </a:solidFill>
                <a:latin typeface="ＭＳ Ｐゴシック" panose="020B0600070205080204" pitchFamily="50" charset="-128"/>
                <a:ea typeface="ＭＳ Ｐゴシック" panose="020B0600070205080204" pitchFamily="50" charset="-128"/>
              </a:rPr>
              <a:t>募集</a:t>
            </a:r>
            <a:r>
              <a:rPr kumimoji="1" lang="ja-JP" altLang="en-US" sz="1600" b="1" dirty="0">
                <a:solidFill>
                  <a:schemeClr val="bg1"/>
                </a:solidFill>
                <a:latin typeface="+mn-ea"/>
              </a:rPr>
              <a:t>期間</a:t>
            </a:r>
          </a:p>
        </p:txBody>
      </p:sp>
      <p:sp>
        <p:nvSpPr>
          <p:cNvPr id="31" name="テキスト ボックス 30">
            <a:extLst>
              <a:ext uri="{FF2B5EF4-FFF2-40B4-BE49-F238E27FC236}">
                <a16:creationId xmlns:a16="http://schemas.microsoft.com/office/drawing/2014/main" id="{164CEE26-6AC2-E102-BB7F-BAB2C3B87FBE}"/>
              </a:ext>
            </a:extLst>
          </p:cNvPr>
          <p:cNvSpPr txBox="1"/>
          <p:nvPr/>
        </p:nvSpPr>
        <p:spPr>
          <a:xfrm>
            <a:off x="0" y="4718739"/>
            <a:ext cx="6885772" cy="1077218"/>
          </a:xfrm>
          <a:prstGeom prst="rect">
            <a:avLst/>
          </a:prstGeom>
          <a:noFill/>
        </p:spPr>
        <p:txBody>
          <a:bodyPr wrap="square" rtlCol="0">
            <a:spAutoFit/>
          </a:bodyPr>
          <a:lstStyle/>
          <a:p>
            <a:pPr algn="ctr"/>
            <a:r>
              <a:rPr kumimoji="1" lang="ja-JP" altLang="en-US" sz="1600" b="1" dirty="0"/>
              <a:t>三次募集：令和５年１０月２３日</a:t>
            </a:r>
            <a:r>
              <a:rPr kumimoji="1" lang="en-US" altLang="ja-JP" sz="1600" b="1" dirty="0"/>
              <a:t>(</a:t>
            </a:r>
            <a:r>
              <a:rPr kumimoji="1" lang="ja-JP" altLang="en-US" sz="1600" b="1" dirty="0"/>
              <a:t>月</a:t>
            </a:r>
            <a:r>
              <a:rPr kumimoji="1" lang="en-US" altLang="ja-JP" sz="1600" b="1" dirty="0"/>
              <a:t>)</a:t>
            </a:r>
            <a:r>
              <a:rPr kumimoji="1" lang="ja-JP" altLang="en-US" sz="1600" b="1" dirty="0"/>
              <a:t>～令和５年１１月１７日</a:t>
            </a:r>
            <a:r>
              <a:rPr kumimoji="1" lang="en-US" altLang="ja-JP" sz="1600" b="1" dirty="0"/>
              <a:t>(</a:t>
            </a:r>
            <a:r>
              <a:rPr kumimoji="1" lang="ja-JP" altLang="en-US" sz="1600" b="1" dirty="0"/>
              <a:t>金</a:t>
            </a:r>
            <a:r>
              <a:rPr kumimoji="1" lang="en-US" altLang="ja-JP" sz="1600" b="1" dirty="0"/>
              <a:t>)</a:t>
            </a:r>
            <a:r>
              <a:rPr kumimoji="1" lang="ja-JP" altLang="en-US" sz="1600" b="1" dirty="0"/>
              <a:t>１７時</a:t>
            </a:r>
          </a:p>
          <a:p>
            <a:pPr algn="ctr"/>
            <a:r>
              <a:rPr kumimoji="1" lang="ja-JP" altLang="en-US" sz="1600" b="1" dirty="0"/>
              <a:t>四次募集：令和５年１１月２０日</a:t>
            </a:r>
            <a:r>
              <a:rPr kumimoji="1" lang="en-US" altLang="ja-JP" sz="1600" b="1" dirty="0"/>
              <a:t>(</a:t>
            </a:r>
            <a:r>
              <a:rPr kumimoji="1" lang="ja-JP" altLang="en-US" sz="1600" b="1" dirty="0"/>
              <a:t>月</a:t>
            </a:r>
            <a:r>
              <a:rPr kumimoji="1" lang="en-US" altLang="ja-JP" sz="1600" b="1" dirty="0"/>
              <a:t>)</a:t>
            </a:r>
            <a:r>
              <a:rPr kumimoji="1" lang="ja-JP" altLang="en-US" sz="1600" b="1" dirty="0"/>
              <a:t>～令和５年１２月１５日</a:t>
            </a:r>
            <a:r>
              <a:rPr kumimoji="1" lang="en-US" altLang="ja-JP" sz="1600" b="1" dirty="0"/>
              <a:t>(</a:t>
            </a:r>
            <a:r>
              <a:rPr kumimoji="1" lang="ja-JP" altLang="en-US" sz="1600" b="1" dirty="0"/>
              <a:t>金</a:t>
            </a:r>
            <a:r>
              <a:rPr kumimoji="1" lang="en-US" altLang="ja-JP" sz="1600" b="1" dirty="0"/>
              <a:t>)</a:t>
            </a:r>
            <a:r>
              <a:rPr kumimoji="1" lang="ja-JP" altLang="en-US" sz="1600" b="1" dirty="0"/>
              <a:t>１７時</a:t>
            </a:r>
          </a:p>
          <a:p>
            <a:pPr algn="ctr"/>
            <a:endParaRPr kumimoji="1" lang="ja-JP" altLang="en-US" sz="1600" b="1" dirty="0"/>
          </a:p>
          <a:p>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7A273BA1-B7AB-393A-DAD1-C86BC3FD2BD9}"/>
              </a:ext>
            </a:extLst>
          </p:cNvPr>
          <p:cNvSpPr txBox="1"/>
          <p:nvPr/>
        </p:nvSpPr>
        <p:spPr>
          <a:xfrm>
            <a:off x="114705" y="5649910"/>
            <a:ext cx="6750566" cy="830997"/>
          </a:xfrm>
          <a:prstGeom prst="rect">
            <a:avLst/>
          </a:prstGeom>
          <a:noFill/>
        </p:spPr>
        <p:txBody>
          <a:bodyPr wrap="none" rtlCol="0">
            <a:spAutoFit/>
          </a:bodyPr>
          <a:lstStyle/>
          <a:p>
            <a:r>
              <a:rPr kumimoji="1" lang="ja-JP" altLang="en-US" sz="1600" b="1" dirty="0"/>
              <a:t>①外国人労働者等を雇用する県内中小企業等　　　　　　　　</a:t>
            </a:r>
          </a:p>
          <a:p>
            <a:r>
              <a:rPr kumimoji="1" lang="ja-JP" altLang="en-US" sz="1600" b="1" dirty="0"/>
              <a:t>②県内に主たる事務所を有し、県内の事業所が受け入れている外国人</a:t>
            </a:r>
          </a:p>
          <a:p>
            <a:r>
              <a:rPr kumimoji="1" lang="ja-JP" altLang="en-US" sz="1600" b="1" dirty="0"/>
              <a:t>　技能実習生の監理事業を当該事務所において行う監理団体</a:t>
            </a:r>
          </a:p>
        </p:txBody>
      </p:sp>
      <p:sp>
        <p:nvSpPr>
          <p:cNvPr id="34" name="テキスト ボックス 33">
            <a:extLst>
              <a:ext uri="{FF2B5EF4-FFF2-40B4-BE49-F238E27FC236}">
                <a16:creationId xmlns:a16="http://schemas.microsoft.com/office/drawing/2014/main" id="{D4743991-E7E7-D1C0-B264-03F7B3E45ECF}"/>
              </a:ext>
            </a:extLst>
          </p:cNvPr>
          <p:cNvSpPr txBox="1"/>
          <p:nvPr/>
        </p:nvSpPr>
        <p:spPr>
          <a:xfrm>
            <a:off x="106279" y="6502391"/>
            <a:ext cx="6619986" cy="325923"/>
          </a:xfrm>
          <a:prstGeom prst="rect">
            <a:avLst/>
          </a:prstGeom>
          <a:solidFill>
            <a:srgbClr val="0070C0"/>
          </a:solidFill>
        </p:spPr>
        <p:txBody>
          <a:bodyPr wrap="square" rtlCol="0">
            <a:spAutoFit/>
          </a:bodyPr>
          <a:lstStyle/>
          <a:p>
            <a:pPr algn="ctr"/>
            <a:r>
              <a:rPr kumimoji="1" lang="ja-JP" altLang="en-US" sz="1518" b="1" dirty="0">
                <a:solidFill>
                  <a:schemeClr val="bg1"/>
                </a:solidFill>
                <a:latin typeface="ＭＳ Ｐゴシック" panose="020B0600070205080204" pitchFamily="50" charset="-128"/>
                <a:ea typeface="ＭＳ Ｐゴシック" panose="020B0600070205080204" pitchFamily="50" charset="-128"/>
              </a:rPr>
              <a:t>補助上限・補助率・補助対象経費</a:t>
            </a:r>
          </a:p>
        </p:txBody>
      </p:sp>
      <p:graphicFrame>
        <p:nvGraphicFramePr>
          <p:cNvPr id="12" name="表 11">
            <a:extLst>
              <a:ext uri="{FF2B5EF4-FFF2-40B4-BE49-F238E27FC236}">
                <a16:creationId xmlns:a16="http://schemas.microsoft.com/office/drawing/2014/main" id="{7D417BC7-0BDE-D348-84C7-C132468DB0EE}"/>
              </a:ext>
            </a:extLst>
          </p:cNvPr>
          <p:cNvGraphicFramePr>
            <a:graphicFrameLocks noGrp="1"/>
          </p:cNvGraphicFramePr>
          <p:nvPr>
            <p:extLst>
              <p:ext uri="{D42A27DB-BD31-4B8C-83A1-F6EECF244321}">
                <p14:modId xmlns:p14="http://schemas.microsoft.com/office/powerpoint/2010/main" val="1064485330"/>
              </p:ext>
            </p:extLst>
          </p:nvPr>
        </p:nvGraphicFramePr>
        <p:xfrm>
          <a:off x="208161" y="7177486"/>
          <a:ext cx="6413905" cy="784551"/>
        </p:xfrm>
        <a:graphic>
          <a:graphicData uri="http://schemas.openxmlformats.org/drawingml/2006/table">
            <a:tbl>
              <a:tblPr>
                <a:tableStyleId>{5C22544A-7EE6-4342-B048-85BDC9FD1C3A}</a:tableStyleId>
              </a:tblPr>
              <a:tblGrid>
                <a:gridCol w="1291012">
                  <a:extLst>
                    <a:ext uri="{9D8B030D-6E8A-4147-A177-3AD203B41FA5}">
                      <a16:colId xmlns:a16="http://schemas.microsoft.com/office/drawing/2014/main" val="3034562582"/>
                    </a:ext>
                  </a:extLst>
                </a:gridCol>
                <a:gridCol w="1232224">
                  <a:extLst>
                    <a:ext uri="{9D8B030D-6E8A-4147-A177-3AD203B41FA5}">
                      <a16:colId xmlns:a16="http://schemas.microsoft.com/office/drawing/2014/main" val="57872073"/>
                    </a:ext>
                  </a:extLst>
                </a:gridCol>
                <a:gridCol w="1090690">
                  <a:extLst>
                    <a:ext uri="{9D8B030D-6E8A-4147-A177-3AD203B41FA5}">
                      <a16:colId xmlns:a16="http://schemas.microsoft.com/office/drawing/2014/main" val="1824601590"/>
                    </a:ext>
                  </a:extLst>
                </a:gridCol>
                <a:gridCol w="2799979">
                  <a:extLst>
                    <a:ext uri="{9D8B030D-6E8A-4147-A177-3AD203B41FA5}">
                      <a16:colId xmlns:a16="http://schemas.microsoft.com/office/drawing/2014/main" val="3458349926"/>
                    </a:ext>
                  </a:extLst>
                </a:gridCol>
              </a:tblGrid>
              <a:tr h="261517">
                <a:tc>
                  <a:txBody>
                    <a:bodyPr/>
                    <a:lstStyle/>
                    <a:p>
                      <a:pPr algn="ctr" fontAlgn="ctr"/>
                      <a:r>
                        <a:rPr lang="ja-JP" altLang="en-US" sz="1400" u="none" strike="noStrike" dirty="0">
                          <a:effectLst/>
                          <a:latin typeface="+mn-ea"/>
                          <a:ea typeface="+mn-ea"/>
                        </a:rPr>
                        <a:t>コース</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dirty="0">
                          <a:effectLst/>
                          <a:latin typeface="+mn-ea"/>
                          <a:ea typeface="+mn-ea"/>
                        </a:rPr>
                        <a:t>補助上限</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dirty="0">
                          <a:effectLst/>
                          <a:latin typeface="+mn-ea"/>
                          <a:ea typeface="+mn-ea"/>
                        </a:rPr>
                        <a:t>補助率</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a:effectLst/>
                          <a:latin typeface="+mn-ea"/>
                          <a:ea typeface="+mn-ea"/>
                        </a:rPr>
                        <a:t>対象経費</a:t>
                      </a:r>
                      <a:endParaRPr lang="ja-JP" altLang="en-US" sz="14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1782255672"/>
                  </a:ext>
                </a:extLst>
              </a:tr>
              <a:tr h="261517">
                <a:tc>
                  <a:txBody>
                    <a:bodyPr/>
                    <a:lstStyle/>
                    <a:p>
                      <a:pPr algn="ctr" fontAlgn="ctr"/>
                      <a:r>
                        <a:rPr lang="ja-JP" altLang="en-US" sz="1400" u="none" strike="noStrike" dirty="0">
                          <a:effectLst/>
                          <a:latin typeface="+mn-ea"/>
                          <a:ea typeface="+mn-ea"/>
                        </a:rPr>
                        <a:t>通常</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400" u="none" strike="noStrike" dirty="0">
                          <a:effectLst/>
                          <a:latin typeface="+mn-ea"/>
                          <a:ea typeface="+mn-ea"/>
                        </a:rPr>
                        <a:t>50</a:t>
                      </a:r>
                      <a:r>
                        <a:rPr lang="ja-JP" altLang="en-US" sz="1400" u="none" strike="noStrike" dirty="0">
                          <a:effectLst/>
                          <a:latin typeface="+mn-ea"/>
                          <a:ea typeface="+mn-ea"/>
                        </a:rPr>
                        <a:t>万円</a:t>
                      </a:r>
                      <a:endParaRPr lang="ja-JP" altLang="en-US" sz="14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ja-JP" altLang="en-US" sz="1400" u="none" strike="noStrike" dirty="0">
                          <a:effectLst/>
                          <a:latin typeface="+mn-ea"/>
                          <a:ea typeface="+mn-ea"/>
                        </a:rPr>
                        <a:t>１／２以内</a:t>
                      </a:r>
                      <a:endParaRPr lang="ja-JP" altLang="en-US" sz="1400" b="0" i="0" u="none" strike="noStrike" dirty="0">
                        <a:solidFill>
                          <a:srgbClr val="000000"/>
                        </a:solidFill>
                        <a:effectLst/>
                        <a:latin typeface="+mn-ea"/>
                        <a:ea typeface="+mn-ea"/>
                      </a:endParaRPr>
                    </a:p>
                  </a:txBody>
                  <a:tcPr marL="9525" marR="9525" marT="9525" marB="0" anchor="ctr"/>
                </a:tc>
                <a:tc rowSpan="2">
                  <a:txBody>
                    <a:bodyPr/>
                    <a:lstStyle/>
                    <a:p>
                      <a:pPr algn="ctr" fontAlgn="ctr"/>
                      <a:r>
                        <a:rPr lang="ja-JP" altLang="en-US" sz="1400" u="none" strike="noStrike" dirty="0">
                          <a:effectLst/>
                          <a:latin typeface="+mn-ea"/>
                          <a:ea typeface="+mn-ea"/>
                        </a:rPr>
                        <a:t>就労・居住環境整備及びコミュニケーション促進等のための経費</a:t>
                      </a:r>
                      <a:endParaRPr lang="ja-JP" altLang="en-US"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906659572"/>
                  </a:ext>
                </a:extLst>
              </a:tr>
              <a:tr h="261517">
                <a:tc>
                  <a:txBody>
                    <a:bodyPr/>
                    <a:lstStyle/>
                    <a:p>
                      <a:pPr algn="ctr" fontAlgn="ctr"/>
                      <a:r>
                        <a:rPr lang="ja-JP" altLang="en-US" sz="1400" u="none" strike="noStrike" dirty="0">
                          <a:effectLst/>
                          <a:latin typeface="+mn-ea"/>
                          <a:ea typeface="+mn-ea"/>
                        </a:rPr>
                        <a:t>賃金引上げ</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1400" u="none" strike="noStrike" dirty="0">
                          <a:effectLst/>
                          <a:latin typeface="+mn-ea"/>
                          <a:ea typeface="+mn-ea"/>
                        </a:rPr>
                        <a:t>100</a:t>
                      </a:r>
                      <a:r>
                        <a:rPr lang="ja-JP" altLang="en-US" sz="1400" u="none" strike="noStrike" dirty="0">
                          <a:effectLst/>
                          <a:latin typeface="+mn-ea"/>
                          <a:ea typeface="+mn-ea"/>
                        </a:rPr>
                        <a:t>万円</a:t>
                      </a:r>
                      <a:endParaRPr lang="ja-JP" altLang="en-US" sz="1400" b="0" i="0" u="none" strike="noStrike" dirty="0">
                        <a:solidFill>
                          <a:srgbClr val="000000"/>
                        </a:solidFill>
                        <a:effectLst/>
                        <a:latin typeface="+mn-ea"/>
                        <a:ea typeface="+mn-ea"/>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75412111"/>
                  </a:ext>
                </a:extLst>
              </a:tr>
            </a:tbl>
          </a:graphicData>
        </a:graphic>
      </p:graphicFrame>
      <p:sp>
        <p:nvSpPr>
          <p:cNvPr id="19" name="テキスト ボックス 18">
            <a:extLst>
              <a:ext uri="{FF2B5EF4-FFF2-40B4-BE49-F238E27FC236}">
                <a16:creationId xmlns:a16="http://schemas.microsoft.com/office/drawing/2014/main" id="{F385BDC3-D44D-2CEB-8839-589735355391}"/>
              </a:ext>
            </a:extLst>
          </p:cNvPr>
          <p:cNvSpPr txBox="1"/>
          <p:nvPr/>
        </p:nvSpPr>
        <p:spPr>
          <a:xfrm>
            <a:off x="135205" y="6833623"/>
            <a:ext cx="1826141" cy="338554"/>
          </a:xfrm>
          <a:prstGeom prst="rect">
            <a:avLst/>
          </a:prstGeom>
          <a:noFill/>
        </p:spPr>
        <p:txBody>
          <a:bodyPr wrap="none" rtlCol="0">
            <a:spAutoFit/>
          </a:bodyPr>
          <a:lstStyle/>
          <a:p>
            <a:r>
              <a:rPr kumimoji="1" lang="ja-JP" altLang="en-US" sz="1600" b="1" dirty="0"/>
              <a:t>①県内中小企業等</a:t>
            </a:r>
            <a:endParaRPr kumimoji="1" lang="ja-JP" altLang="en-US" sz="1000" b="1" dirty="0">
              <a:solidFill>
                <a:srgbClr val="FF0000"/>
              </a:solidFill>
            </a:endParaRPr>
          </a:p>
        </p:txBody>
      </p:sp>
      <p:sp>
        <p:nvSpPr>
          <p:cNvPr id="20" name="テキスト ボックス 19">
            <a:extLst>
              <a:ext uri="{FF2B5EF4-FFF2-40B4-BE49-F238E27FC236}">
                <a16:creationId xmlns:a16="http://schemas.microsoft.com/office/drawing/2014/main" id="{AC28B056-4B92-1AAA-2FCD-220785B98849}"/>
              </a:ext>
            </a:extLst>
          </p:cNvPr>
          <p:cNvSpPr txBox="1"/>
          <p:nvPr/>
        </p:nvSpPr>
        <p:spPr>
          <a:xfrm>
            <a:off x="163554" y="7959765"/>
            <a:ext cx="1210588" cy="338554"/>
          </a:xfrm>
          <a:prstGeom prst="rect">
            <a:avLst/>
          </a:prstGeom>
          <a:noFill/>
        </p:spPr>
        <p:txBody>
          <a:bodyPr wrap="none" rtlCol="0">
            <a:spAutoFit/>
          </a:bodyPr>
          <a:lstStyle/>
          <a:p>
            <a:r>
              <a:rPr kumimoji="1" lang="ja-JP" altLang="en-US" sz="1600" b="1" dirty="0"/>
              <a:t>②監理団体</a:t>
            </a:r>
          </a:p>
        </p:txBody>
      </p:sp>
      <p:graphicFrame>
        <p:nvGraphicFramePr>
          <p:cNvPr id="21" name="表 20">
            <a:extLst>
              <a:ext uri="{FF2B5EF4-FFF2-40B4-BE49-F238E27FC236}">
                <a16:creationId xmlns:a16="http://schemas.microsoft.com/office/drawing/2014/main" id="{2A464AA3-DDC1-BD8B-76B8-C90D8BC0DBD6}"/>
              </a:ext>
            </a:extLst>
          </p:cNvPr>
          <p:cNvGraphicFramePr>
            <a:graphicFrameLocks noGrp="1"/>
          </p:cNvGraphicFramePr>
          <p:nvPr>
            <p:extLst>
              <p:ext uri="{D42A27DB-BD31-4B8C-83A1-F6EECF244321}">
                <p14:modId xmlns:p14="http://schemas.microsoft.com/office/powerpoint/2010/main" val="4007824048"/>
              </p:ext>
            </p:extLst>
          </p:nvPr>
        </p:nvGraphicFramePr>
        <p:xfrm>
          <a:off x="217834" y="8289963"/>
          <a:ext cx="6413905" cy="561975"/>
        </p:xfrm>
        <a:graphic>
          <a:graphicData uri="http://schemas.openxmlformats.org/drawingml/2006/table">
            <a:tbl>
              <a:tblPr>
                <a:tableStyleId>{5C22544A-7EE6-4342-B048-85BDC9FD1C3A}</a:tableStyleId>
              </a:tblPr>
              <a:tblGrid>
                <a:gridCol w="1623520">
                  <a:extLst>
                    <a:ext uri="{9D8B030D-6E8A-4147-A177-3AD203B41FA5}">
                      <a16:colId xmlns:a16="http://schemas.microsoft.com/office/drawing/2014/main" val="1926309568"/>
                    </a:ext>
                  </a:extLst>
                </a:gridCol>
                <a:gridCol w="1342911">
                  <a:extLst>
                    <a:ext uri="{9D8B030D-6E8A-4147-A177-3AD203B41FA5}">
                      <a16:colId xmlns:a16="http://schemas.microsoft.com/office/drawing/2014/main" val="3679749181"/>
                    </a:ext>
                  </a:extLst>
                </a:gridCol>
                <a:gridCol w="3447474">
                  <a:extLst>
                    <a:ext uri="{9D8B030D-6E8A-4147-A177-3AD203B41FA5}">
                      <a16:colId xmlns:a16="http://schemas.microsoft.com/office/drawing/2014/main" val="249323192"/>
                    </a:ext>
                  </a:extLst>
                </a:gridCol>
              </a:tblGrid>
              <a:tr h="238125">
                <a:tc>
                  <a:txBody>
                    <a:bodyPr/>
                    <a:lstStyle/>
                    <a:p>
                      <a:pPr algn="ctr" fontAlgn="ctr"/>
                      <a:r>
                        <a:rPr lang="ja-JP" altLang="en-US" sz="1400" u="none" strike="noStrike" dirty="0">
                          <a:effectLst/>
                          <a:latin typeface="+mn-ea"/>
                          <a:ea typeface="+mn-ea"/>
                        </a:rPr>
                        <a:t>補助上限</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a:effectLst/>
                          <a:latin typeface="+mn-ea"/>
                          <a:ea typeface="+mn-ea"/>
                        </a:rPr>
                        <a:t>補助率</a:t>
                      </a:r>
                      <a:endParaRPr lang="ja-JP" altLang="en-US" sz="14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dirty="0">
                          <a:effectLst/>
                          <a:latin typeface="+mn-ea"/>
                          <a:ea typeface="+mn-ea"/>
                        </a:rPr>
                        <a:t>対象経費</a:t>
                      </a:r>
                      <a:endParaRPr lang="ja-JP" altLang="en-US"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556339491"/>
                  </a:ext>
                </a:extLst>
              </a:tr>
              <a:tr h="323850">
                <a:tc>
                  <a:txBody>
                    <a:bodyPr/>
                    <a:lstStyle/>
                    <a:p>
                      <a:pPr algn="ctr" fontAlgn="ctr"/>
                      <a:r>
                        <a:rPr lang="en-US" altLang="ja-JP" sz="1400" u="none" strike="noStrike" dirty="0">
                          <a:effectLst/>
                          <a:latin typeface="+mn-ea"/>
                          <a:ea typeface="+mn-ea"/>
                        </a:rPr>
                        <a:t>20</a:t>
                      </a:r>
                      <a:r>
                        <a:rPr lang="ja-JP" altLang="en-US" sz="1400" u="none" strike="noStrike" dirty="0">
                          <a:effectLst/>
                          <a:latin typeface="+mn-ea"/>
                          <a:ea typeface="+mn-ea"/>
                        </a:rPr>
                        <a:t>万円</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dirty="0">
                          <a:effectLst/>
                          <a:latin typeface="+mn-ea"/>
                          <a:ea typeface="+mn-ea"/>
                        </a:rPr>
                        <a:t>１／２以内</a:t>
                      </a:r>
                      <a:endParaRPr lang="ja-JP" altLang="en-US" sz="1400" b="0" i="0" u="none" strike="noStrike" dirty="0">
                        <a:solidFill>
                          <a:srgbClr val="000000"/>
                        </a:solidFill>
                        <a:effectLst/>
                        <a:latin typeface="+mn-ea"/>
                        <a:ea typeface="+mn-ea"/>
                      </a:endParaRPr>
                    </a:p>
                  </a:txBody>
                  <a:tcPr marL="9525" marR="9525" marT="9525" marB="0" anchor="ctr"/>
                </a:tc>
                <a:tc>
                  <a:txBody>
                    <a:bodyPr/>
                    <a:lstStyle/>
                    <a:p>
                      <a:pPr algn="ctr" fontAlgn="ctr"/>
                      <a:r>
                        <a:rPr lang="ja-JP" altLang="en-US" sz="1400" u="none" strike="noStrike" dirty="0">
                          <a:effectLst/>
                          <a:latin typeface="+mn-ea"/>
                          <a:ea typeface="+mn-ea"/>
                        </a:rPr>
                        <a:t>コミュニケーション促進等のための経費</a:t>
                      </a:r>
                      <a:endParaRPr lang="ja-JP" altLang="en-US" sz="14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4135587973"/>
                  </a:ext>
                </a:extLst>
              </a:tr>
            </a:tbl>
          </a:graphicData>
        </a:graphic>
      </p:graphicFrame>
      <p:sp>
        <p:nvSpPr>
          <p:cNvPr id="22" name="テキスト ボックス 21">
            <a:extLst>
              <a:ext uri="{FF2B5EF4-FFF2-40B4-BE49-F238E27FC236}">
                <a16:creationId xmlns:a16="http://schemas.microsoft.com/office/drawing/2014/main" id="{2F7D7AB0-D94E-908A-86E9-46C5C4859C3F}"/>
              </a:ext>
            </a:extLst>
          </p:cNvPr>
          <p:cNvSpPr txBox="1"/>
          <p:nvPr/>
        </p:nvSpPr>
        <p:spPr>
          <a:xfrm>
            <a:off x="88617" y="9012859"/>
            <a:ext cx="6619986" cy="325923"/>
          </a:xfrm>
          <a:prstGeom prst="rect">
            <a:avLst/>
          </a:prstGeom>
          <a:solidFill>
            <a:srgbClr val="0070C0"/>
          </a:solidFill>
        </p:spPr>
        <p:txBody>
          <a:bodyPr wrap="square" rtlCol="0">
            <a:spAutoFit/>
          </a:bodyPr>
          <a:lstStyle/>
          <a:p>
            <a:pPr algn="ctr"/>
            <a:r>
              <a:rPr kumimoji="1" lang="ja-JP" altLang="en-US" sz="1518" b="1" dirty="0">
                <a:solidFill>
                  <a:schemeClr val="bg1"/>
                </a:solidFill>
                <a:latin typeface="ＭＳ Ｐゴシック" panose="020B0600070205080204" pitchFamily="50" charset="-128"/>
                <a:ea typeface="ＭＳ Ｐゴシック" panose="020B0600070205080204" pitchFamily="50" charset="-128"/>
              </a:rPr>
              <a:t>応募方法</a:t>
            </a:r>
          </a:p>
        </p:txBody>
      </p:sp>
      <p:sp>
        <p:nvSpPr>
          <p:cNvPr id="3" name="テキスト ボックス 2">
            <a:extLst>
              <a:ext uri="{FF2B5EF4-FFF2-40B4-BE49-F238E27FC236}">
                <a16:creationId xmlns:a16="http://schemas.microsoft.com/office/drawing/2014/main" id="{A15452AE-3B35-98D0-7FD3-C369FBF16B06}"/>
              </a:ext>
            </a:extLst>
          </p:cNvPr>
          <p:cNvSpPr txBox="1"/>
          <p:nvPr/>
        </p:nvSpPr>
        <p:spPr>
          <a:xfrm>
            <a:off x="214106" y="4028694"/>
            <a:ext cx="6457559" cy="276999"/>
          </a:xfrm>
          <a:prstGeom prst="rect">
            <a:avLst/>
          </a:prstGeom>
          <a:noFill/>
        </p:spPr>
        <p:txBody>
          <a:bodyPr wrap="square" rtlCol="0">
            <a:spAutoFit/>
          </a:bodyPr>
          <a:lstStyle/>
          <a:p>
            <a:r>
              <a:rPr kumimoji="1" lang="en-US" altLang="ja-JP" sz="1200" b="1" u="sng" dirty="0">
                <a:solidFill>
                  <a:srgbClr val="FF0000"/>
                </a:solidFill>
              </a:rPr>
              <a:t>※</a:t>
            </a:r>
            <a:r>
              <a:rPr kumimoji="1" lang="ja-JP" altLang="en-US" sz="1200" b="1" u="sng" dirty="0">
                <a:solidFill>
                  <a:srgbClr val="FF0000"/>
                </a:solidFill>
              </a:rPr>
              <a:t>申請は事前相談必須（各募集締切日の５日前迄）。事前相談がない場合は受付できません。</a:t>
            </a:r>
            <a:endParaRPr kumimoji="1" lang="ja-JP" altLang="en-US" sz="1200" u="sng" dirty="0"/>
          </a:p>
        </p:txBody>
      </p:sp>
    </p:spTree>
    <p:extLst>
      <p:ext uri="{BB962C8B-B14F-4D97-AF65-F5344CB8AC3E}">
        <p14:creationId xmlns:p14="http://schemas.microsoft.com/office/powerpoint/2010/main" val="146408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0554510F-6DAE-422B-B0D6-CF4919F5274D}"/>
              </a:ext>
            </a:extLst>
          </p:cNvPr>
          <p:cNvSpPr txBox="1"/>
          <p:nvPr/>
        </p:nvSpPr>
        <p:spPr>
          <a:xfrm>
            <a:off x="504564" y="228389"/>
            <a:ext cx="5809837" cy="461665"/>
          </a:xfrm>
          <a:prstGeom prst="rect">
            <a:avLst/>
          </a:prstGeom>
          <a:solidFill>
            <a:srgbClr val="FFC000"/>
          </a:solidFill>
        </p:spPr>
        <p:txBody>
          <a:bodyPr wrap="square" rtlCol="0">
            <a:spAutoFit/>
          </a:bodyPr>
          <a:lstStyle/>
          <a:p>
            <a:pPr algn="ctr"/>
            <a:r>
              <a:rPr kumimoji="1" lang="ja-JP" altLang="en-US" sz="2400" b="1" dirty="0">
                <a:solidFill>
                  <a:schemeClr val="bg1"/>
                </a:solidFill>
                <a:latin typeface="+mn-ea"/>
              </a:rPr>
              <a:t>事業の活用例</a:t>
            </a:r>
          </a:p>
        </p:txBody>
      </p:sp>
      <p:sp>
        <p:nvSpPr>
          <p:cNvPr id="17" name="四角形: 角を丸くする 16">
            <a:extLst>
              <a:ext uri="{FF2B5EF4-FFF2-40B4-BE49-F238E27FC236}">
                <a16:creationId xmlns:a16="http://schemas.microsoft.com/office/drawing/2014/main" id="{340AE0D5-075E-4E27-AA1E-990C30AA2BC8}"/>
              </a:ext>
            </a:extLst>
          </p:cNvPr>
          <p:cNvSpPr/>
          <p:nvPr/>
        </p:nvSpPr>
        <p:spPr>
          <a:xfrm>
            <a:off x="432639" y="7621930"/>
            <a:ext cx="6051433" cy="2217859"/>
          </a:xfrm>
          <a:prstGeom prst="roundRect">
            <a:avLst>
              <a:gd name="adj" fmla="val 7722"/>
            </a:avLst>
          </a:prstGeom>
          <a:solidFill>
            <a:schemeClr val="bg1">
              <a:alpha val="54902"/>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51" dirty="0">
              <a:latin typeface="ＭＳ Ｐゴシック" panose="020B0600070205080204" pitchFamily="50" charset="-128"/>
              <a:ea typeface="ＭＳ Ｐゴシック" panose="020B0600070205080204" pitchFamily="50" charset="-128"/>
            </a:endParaRPr>
          </a:p>
        </p:txBody>
      </p:sp>
      <p:sp>
        <p:nvSpPr>
          <p:cNvPr id="4" name="四角形: 角を丸くする 3">
            <a:extLst>
              <a:ext uri="{FF2B5EF4-FFF2-40B4-BE49-F238E27FC236}">
                <a16:creationId xmlns:a16="http://schemas.microsoft.com/office/drawing/2014/main" id="{E808EA95-B1A1-4A35-A22B-BE01CA669547}"/>
              </a:ext>
            </a:extLst>
          </p:cNvPr>
          <p:cNvSpPr/>
          <p:nvPr/>
        </p:nvSpPr>
        <p:spPr>
          <a:xfrm>
            <a:off x="514374" y="7388046"/>
            <a:ext cx="5910987" cy="309226"/>
          </a:xfrm>
          <a:prstGeom prst="roundRect">
            <a:avLst/>
          </a:prstGeom>
          <a:solidFill>
            <a:srgbClr val="0070C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18" b="1" dirty="0">
                <a:solidFill>
                  <a:schemeClr val="bg1"/>
                </a:solidFill>
                <a:latin typeface="ＭＳ Ｐゴシック" panose="020B0600070205080204" pitchFamily="50" charset="-128"/>
                <a:ea typeface="ＭＳ Ｐゴシック" panose="020B0600070205080204" pitchFamily="50" charset="-128"/>
              </a:rPr>
              <a:t>申請先・お問合せ先</a:t>
            </a:r>
          </a:p>
        </p:txBody>
      </p:sp>
      <p:sp>
        <p:nvSpPr>
          <p:cNvPr id="19" name="テキスト ボックス 18">
            <a:extLst>
              <a:ext uri="{FF2B5EF4-FFF2-40B4-BE49-F238E27FC236}">
                <a16:creationId xmlns:a16="http://schemas.microsoft.com/office/drawing/2014/main" id="{6140E764-8E53-4A0F-929C-904312BAA83C}"/>
              </a:ext>
            </a:extLst>
          </p:cNvPr>
          <p:cNvSpPr txBox="1"/>
          <p:nvPr/>
        </p:nvSpPr>
        <p:spPr>
          <a:xfrm>
            <a:off x="612287" y="7710261"/>
            <a:ext cx="6276354" cy="1600438"/>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〒８７０－００２６</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大分市金池町３丁目１番６４号　大分県中小企業会館４階</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大分県中小企業団体中央会</a:t>
            </a:r>
          </a:p>
          <a:p>
            <a:r>
              <a:rPr kumimoji="1" lang="ja-JP" altLang="en-US" sz="1400" dirty="0">
                <a:latin typeface="ＭＳ Ｐゴシック" panose="020B0600070205080204" pitchFamily="50" charset="-128"/>
                <a:ea typeface="ＭＳ Ｐゴシック" panose="020B0600070205080204" pitchFamily="50" charset="-128"/>
              </a:rPr>
              <a:t>外国人労働者等就業環境等整備補助金申請窓口</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ＴＥＬ：０９７－５３６－６３３１</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ja-JP" altLang="en-US" sz="1400" dirty="0">
                <a:latin typeface="ＭＳ Ｐゴシック" panose="020B0600070205080204" pitchFamily="50" charset="-128"/>
                <a:ea typeface="ＭＳ Ｐゴシック" panose="020B0600070205080204" pitchFamily="50" charset="-128"/>
              </a:rPr>
              <a:t>＊９～１７時　＊土日祝・年末年始を除く</a:t>
            </a:r>
            <a:endParaRPr kumimoji="1" lang="en-US" altLang="ja-JP" sz="1400" dirty="0">
              <a:latin typeface="ＭＳ Ｐゴシック" panose="020B0600070205080204" pitchFamily="50" charset="-128"/>
              <a:ea typeface="ＭＳ Ｐゴシック" panose="020B0600070205080204" pitchFamily="50" charset="-128"/>
            </a:endParaRPr>
          </a:p>
          <a:p>
            <a:r>
              <a:rPr kumimoji="1" lang="en-US" altLang="ja-JP" sz="1400" dirty="0">
                <a:latin typeface="ＭＳ Ｐゴシック" panose="020B0600070205080204" pitchFamily="50" charset="-128"/>
                <a:ea typeface="ＭＳ Ｐゴシック" panose="020B0600070205080204" pitchFamily="50" charset="-128"/>
              </a:rPr>
              <a:t>mail</a:t>
            </a:r>
            <a:r>
              <a:rPr kumimoji="1" lang="ja-JP" altLang="en-US" sz="1400" dirty="0">
                <a:latin typeface="ＭＳ Ｐゴシック" panose="020B0600070205080204" pitchFamily="50" charset="-128"/>
                <a:ea typeface="ＭＳ Ｐゴシック" panose="020B0600070205080204" pitchFamily="50" charset="-128"/>
              </a:rPr>
              <a:t>：</a:t>
            </a:r>
            <a:r>
              <a:rPr kumimoji="1" lang="en-US" altLang="ja-JP" sz="1400" dirty="0">
                <a:latin typeface="ＭＳ Ｐゴシック" panose="020B0600070205080204" pitchFamily="50" charset="-128"/>
                <a:ea typeface="ＭＳ Ｐゴシック" panose="020B0600070205080204" pitchFamily="50" charset="-128"/>
              </a:rPr>
              <a:t>gaikokujin01@chuokai-oita.or.jp</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CEA7FB24-6206-8B5C-7682-EAE5729BD012}"/>
              </a:ext>
            </a:extLst>
          </p:cNvPr>
          <p:cNvSpPr/>
          <p:nvPr/>
        </p:nvSpPr>
        <p:spPr>
          <a:xfrm>
            <a:off x="547488" y="830895"/>
            <a:ext cx="2910868" cy="50100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就労・居住環境整備</a:t>
            </a:r>
          </a:p>
        </p:txBody>
      </p:sp>
      <p:sp>
        <p:nvSpPr>
          <p:cNvPr id="21" name="正方形/長方形 20">
            <a:extLst>
              <a:ext uri="{FF2B5EF4-FFF2-40B4-BE49-F238E27FC236}">
                <a16:creationId xmlns:a16="http://schemas.microsoft.com/office/drawing/2014/main" id="{0D37FDFD-A62C-9678-673A-D2399EC07D11}"/>
              </a:ext>
            </a:extLst>
          </p:cNvPr>
          <p:cNvSpPr/>
          <p:nvPr/>
        </p:nvSpPr>
        <p:spPr>
          <a:xfrm>
            <a:off x="3448477" y="830894"/>
            <a:ext cx="2918986" cy="509189"/>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コミュニケーション促進</a:t>
            </a:r>
          </a:p>
        </p:txBody>
      </p:sp>
      <p:sp>
        <p:nvSpPr>
          <p:cNvPr id="22" name="正方形/長方形 21">
            <a:extLst>
              <a:ext uri="{FF2B5EF4-FFF2-40B4-BE49-F238E27FC236}">
                <a16:creationId xmlns:a16="http://schemas.microsoft.com/office/drawing/2014/main" id="{A8EED601-DFA2-203C-0F90-A7765FA48DFB}"/>
              </a:ext>
            </a:extLst>
          </p:cNvPr>
          <p:cNvSpPr/>
          <p:nvPr/>
        </p:nvSpPr>
        <p:spPr>
          <a:xfrm>
            <a:off x="547487" y="1340627"/>
            <a:ext cx="2910869" cy="60344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D64A09E-4B2F-25E6-E6EE-45FE54DD1957}"/>
              </a:ext>
            </a:extLst>
          </p:cNvPr>
          <p:cNvSpPr/>
          <p:nvPr/>
        </p:nvSpPr>
        <p:spPr>
          <a:xfrm>
            <a:off x="3450176" y="1330235"/>
            <a:ext cx="2919050" cy="60448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616C553-3D31-0F8C-EBE1-00836B318A99}"/>
              </a:ext>
            </a:extLst>
          </p:cNvPr>
          <p:cNvSpPr txBox="1"/>
          <p:nvPr/>
        </p:nvSpPr>
        <p:spPr>
          <a:xfrm>
            <a:off x="667791" y="1379401"/>
            <a:ext cx="2505970" cy="584775"/>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・外国人労働者のための</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　就労環境・居住環境整備</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889EF5F2-B02B-64D9-F356-9EEE46582A36}"/>
              </a:ext>
            </a:extLst>
          </p:cNvPr>
          <p:cNvSpPr txBox="1"/>
          <p:nvPr/>
        </p:nvSpPr>
        <p:spPr>
          <a:xfrm>
            <a:off x="3578660" y="1379401"/>
            <a:ext cx="2505970" cy="584775"/>
          </a:xfrm>
          <a:prstGeom prst="rect">
            <a:avLst/>
          </a:prstGeom>
          <a:noFill/>
        </p:spPr>
        <p:txBody>
          <a:bodyPr wrap="squar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・外国人労働者との</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　コミュニケーションの促進</a:t>
            </a:r>
            <a:endParaRPr kumimoji="1" lang="en-US" altLang="ja-JP" sz="1600" dirty="0">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051F868D-5687-E420-5A39-0442C93DBF7C}"/>
              </a:ext>
            </a:extLst>
          </p:cNvPr>
          <p:cNvSpPr/>
          <p:nvPr/>
        </p:nvSpPr>
        <p:spPr>
          <a:xfrm>
            <a:off x="615809" y="2020471"/>
            <a:ext cx="2786200" cy="3628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食堂・寮等の改修</a:t>
            </a:r>
          </a:p>
        </p:txBody>
      </p:sp>
      <p:sp>
        <p:nvSpPr>
          <p:cNvPr id="1025" name="正方形/長方形 1024">
            <a:extLst>
              <a:ext uri="{FF2B5EF4-FFF2-40B4-BE49-F238E27FC236}">
                <a16:creationId xmlns:a16="http://schemas.microsoft.com/office/drawing/2014/main" id="{000CEFBA-4703-7D26-4ED3-EAACCBA7C6BE}"/>
              </a:ext>
            </a:extLst>
          </p:cNvPr>
          <p:cNvSpPr/>
          <p:nvPr/>
        </p:nvSpPr>
        <p:spPr>
          <a:xfrm>
            <a:off x="3514976" y="2378823"/>
            <a:ext cx="2810269" cy="49555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事例①</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計　画</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監理団体が行う、技能実習生のための日本語勉強会用のテキスト購入。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効　果</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入国前・入国後講習のみでは日本語習得が難しかったが、今後は効率的な語学習得が見込まれる。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05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事例②</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計　画</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監理団体として入国後講習以外に勉強会を行っていなかったが本事業を機に勉強会を開催。</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効　果</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外部団体に研修を依頼し、効果的な語学習得支援を行う。</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029" name="正方形/長方形 1028">
            <a:extLst>
              <a:ext uri="{FF2B5EF4-FFF2-40B4-BE49-F238E27FC236}">
                <a16:creationId xmlns:a16="http://schemas.microsoft.com/office/drawing/2014/main" id="{42DE20D6-8BEB-FE2F-8E66-BCC671A2F022}"/>
              </a:ext>
            </a:extLst>
          </p:cNvPr>
          <p:cNvSpPr/>
          <p:nvPr/>
        </p:nvSpPr>
        <p:spPr>
          <a:xfrm>
            <a:off x="3514976" y="2015966"/>
            <a:ext cx="2810269" cy="3628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日本語等の研修</a:t>
            </a:r>
          </a:p>
        </p:txBody>
      </p:sp>
      <p:sp>
        <p:nvSpPr>
          <p:cNvPr id="3" name="テキスト ボックス 2">
            <a:extLst>
              <a:ext uri="{FF2B5EF4-FFF2-40B4-BE49-F238E27FC236}">
                <a16:creationId xmlns:a16="http://schemas.microsoft.com/office/drawing/2014/main" id="{EEAE92E4-9067-0201-B5B1-DCBB6A83B4E4}"/>
              </a:ext>
            </a:extLst>
          </p:cNvPr>
          <p:cNvSpPr txBox="1"/>
          <p:nvPr/>
        </p:nvSpPr>
        <p:spPr>
          <a:xfrm>
            <a:off x="336209" y="9215090"/>
            <a:ext cx="6484902" cy="734368"/>
          </a:xfrm>
          <a:prstGeom prst="rect">
            <a:avLst/>
          </a:prstGeom>
          <a:noFill/>
        </p:spPr>
        <p:txBody>
          <a:bodyPr wrap="square">
            <a:spAutoFit/>
          </a:bodyPr>
          <a:lstStyle/>
          <a:p>
            <a:pPr>
              <a:lnSpc>
                <a:spcPct val="150000"/>
              </a:lnSpc>
            </a:pPr>
            <a:r>
              <a:rPr kumimoji="1" lang="ja-JP" altLang="en-US" sz="1600" dirty="0">
                <a:latin typeface="ＭＳ ゴシック" panose="020B0609070205080204" pitchFamily="49" charset="-128"/>
                <a:ea typeface="ＭＳ ゴシック" panose="020B0609070205080204" pitchFamily="49" charset="-128"/>
              </a:rPr>
              <a:t>　　申請様式等はこちらから</a:t>
            </a:r>
            <a:r>
              <a:rPr kumimoji="1" lang="ja-JP" altLang="en-US" sz="1400" dirty="0">
                <a:latin typeface="ＭＳ ゴシック" panose="020B0609070205080204" pitchFamily="49" charset="-128"/>
                <a:ea typeface="ＭＳ ゴシック" panose="020B0609070205080204" pitchFamily="49" charset="-128"/>
              </a:rPr>
              <a:t>➡</a:t>
            </a:r>
            <a:r>
              <a:rPr kumimoji="1" lang="en-US" altLang="ja-JP" sz="1400" dirty="0">
                <a:latin typeface="ＭＳ ゴシック" panose="020B0609070205080204" pitchFamily="49" charset="-128"/>
                <a:ea typeface="ＭＳ ゴシック" panose="020B0609070205080204" pitchFamily="49" charset="-128"/>
              </a:rPr>
              <a:t>https://otit-oita.com/</a:t>
            </a:r>
            <a:endParaRPr kumimoji="1" lang="ja-JP" altLang="en-US" sz="1400" dirty="0">
              <a:latin typeface="ＭＳ ゴシック" panose="020B0609070205080204" pitchFamily="49" charset="-128"/>
              <a:ea typeface="ＭＳ ゴシック" panose="020B0609070205080204" pitchFamily="49" charset="-128"/>
            </a:endParaRPr>
          </a:p>
          <a:p>
            <a:pPr>
              <a:lnSpc>
                <a:spcPct val="150000"/>
              </a:lnSpc>
            </a:pPr>
            <a:endParaRPr kumimoji="1" lang="ja-JP" altLang="en-US" sz="1400" dirty="0">
              <a:latin typeface="ＭＳ ゴシック" panose="020B0609070205080204" pitchFamily="49" charset="-128"/>
              <a:ea typeface="ＭＳ ゴシック" panose="020B0609070205080204" pitchFamily="49" charset="-128"/>
            </a:endParaRPr>
          </a:p>
        </p:txBody>
      </p:sp>
      <p:pic>
        <p:nvPicPr>
          <p:cNvPr id="6" name="Picture 2">
            <a:extLst>
              <a:ext uri="{FF2B5EF4-FFF2-40B4-BE49-F238E27FC236}">
                <a16:creationId xmlns:a16="http://schemas.microsoft.com/office/drawing/2014/main" id="{5A6B03E4-8771-ADE6-491B-A161E247E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838" y="8727103"/>
            <a:ext cx="999508" cy="90747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1EAB5400-9B60-3905-A278-FE344BA82085}"/>
              </a:ext>
            </a:extLst>
          </p:cNvPr>
          <p:cNvSpPr/>
          <p:nvPr/>
        </p:nvSpPr>
        <p:spPr>
          <a:xfrm>
            <a:off x="621383" y="2378823"/>
            <a:ext cx="2780626" cy="49555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事例①</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計　画</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社員寮に個室が無く、カーテンレールのみで仕切っており、プライベート空間が確保できていなかった。そのため、個室の確保を計画。</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4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効　果</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プライベート空間を確保することで、ストレスの緩和が見込まれ、外国人労働者の定着が図られる。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事例②</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計　画</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寮のトイレを外国人労働者が利用しやすいように和式から洋式に変更する。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効　果</a:t>
            </a: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a:t>
            </a: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生活様式に合ったトイレを導入することにより</a:t>
            </a:r>
            <a:r>
              <a:rPr kumimoji="1" lang="ja-JP" altLang="en-US" sz="1100">
                <a:solidFill>
                  <a:schemeClr val="tx1"/>
                </a:solidFill>
                <a:latin typeface="ＭＳ Ｐゴシック" panose="020B0600070205080204" pitchFamily="50" charset="-128"/>
                <a:ea typeface="ＭＳ Ｐゴシック" panose="020B0600070205080204" pitchFamily="50" charset="-128"/>
              </a:rPr>
              <a:t>寮生活を衛生的に過ごす</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ことができ、モチベーション確保に繋がる。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1030" name="Picture 6" descr="会社のキャラクター（元気）">
            <a:extLst>
              <a:ext uri="{FF2B5EF4-FFF2-40B4-BE49-F238E27FC236}">
                <a16:creationId xmlns:a16="http://schemas.microsoft.com/office/drawing/2014/main" id="{A6444DE2-3E4F-4D63-7270-CD7454592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12" y="2438912"/>
            <a:ext cx="1248520" cy="1248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きれいなトイレのイラスト">
            <a:extLst>
              <a:ext uri="{FF2B5EF4-FFF2-40B4-BE49-F238E27FC236}">
                <a16:creationId xmlns:a16="http://schemas.microsoft.com/office/drawing/2014/main" id="{61805A25-39D1-0387-A98E-2DD4DD08C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421" y="2441221"/>
            <a:ext cx="1140572" cy="11405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日本語学校のイラスト">
            <a:extLst>
              <a:ext uri="{FF2B5EF4-FFF2-40B4-BE49-F238E27FC236}">
                <a16:creationId xmlns:a16="http://schemas.microsoft.com/office/drawing/2014/main" id="{07CACADD-799A-DD7D-DB3C-463A8A846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359" y="6081991"/>
            <a:ext cx="1145258" cy="114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日本語を勉強する外国人のイラスト">
            <a:extLst>
              <a:ext uri="{FF2B5EF4-FFF2-40B4-BE49-F238E27FC236}">
                <a16:creationId xmlns:a16="http://schemas.microsoft.com/office/drawing/2014/main" id="{DA5847C5-9CF5-3795-E06F-CD7441DAA9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0285" y="5893749"/>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0911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66">
            <a:alpha val="54902"/>
          </a:srgbClr>
        </a:solidFill>
        <a:ln>
          <a:solidFill>
            <a:schemeClr val="tx1"/>
          </a:solidFill>
        </a:ln>
      </a:spPr>
      <a:bodyPr rtlCol="0" anchor="ctr"/>
      <a:lstStyle>
        <a:defPPr algn="l">
          <a:defRPr kumimoji="1" sz="1600" b="1" dirty="0" smtClean="0">
            <a:solidFill>
              <a:schemeClr val="tx1"/>
            </a:solidFill>
            <a:latin typeface="ＭＳ Ｐゴシック" panose="020B0600070205080204" pitchFamily="50" charset="-128"/>
            <a:ea typeface="ＭＳ Ｐゴシック" panose="020B060007020508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620</Words>
  <Application>Microsoft Office PowerPoint</Application>
  <PresentationFormat>A4 210 x 297 mm</PresentationFormat>
  <Paragraphs>95</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HGP創英角ｺﾞｼｯｸUB</vt:lpstr>
      <vt:lpstr>ＭＳ Ｐゴシック</vt:lpstr>
      <vt:lpstr>ＭＳ 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chuo17</cp:lastModifiedBy>
  <cp:revision>16</cp:revision>
  <cp:lastPrinted>2023-10-19T07:13:53Z</cp:lastPrinted>
  <dcterms:created xsi:type="dcterms:W3CDTF">2022-03-18T01:00:35Z</dcterms:created>
  <dcterms:modified xsi:type="dcterms:W3CDTF">2023-10-19T07:13:56Z</dcterms:modified>
</cp:coreProperties>
</file>